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4"/>
    <p:sldMasterId id="2147483726" r:id="rId5"/>
    <p:sldMasterId id="2147483660" r:id="rId6"/>
  </p:sldMasterIdLst>
  <p:notesMasterIdLst>
    <p:notesMasterId r:id="rId59"/>
  </p:notesMasterIdLst>
  <p:sldIdLst>
    <p:sldId id="313" r:id="rId7"/>
    <p:sldId id="257" r:id="rId8"/>
    <p:sldId id="316" r:id="rId9"/>
    <p:sldId id="325" r:id="rId10"/>
    <p:sldId id="365" r:id="rId11"/>
    <p:sldId id="326" r:id="rId12"/>
    <p:sldId id="327" r:id="rId13"/>
    <p:sldId id="328" r:id="rId14"/>
    <p:sldId id="329" r:id="rId15"/>
    <p:sldId id="330" r:id="rId16"/>
    <p:sldId id="331" r:id="rId17"/>
    <p:sldId id="332" r:id="rId18"/>
    <p:sldId id="370" r:id="rId19"/>
    <p:sldId id="333" r:id="rId20"/>
    <p:sldId id="334" r:id="rId21"/>
    <p:sldId id="335" r:id="rId22"/>
    <p:sldId id="337" r:id="rId23"/>
    <p:sldId id="336" r:id="rId24"/>
    <p:sldId id="371" r:id="rId25"/>
    <p:sldId id="317" r:id="rId26"/>
    <p:sldId id="340" r:id="rId27"/>
    <p:sldId id="339" r:id="rId28"/>
    <p:sldId id="342" r:id="rId29"/>
    <p:sldId id="343" r:id="rId30"/>
    <p:sldId id="344" r:id="rId31"/>
    <p:sldId id="345" r:id="rId32"/>
    <p:sldId id="341" r:id="rId33"/>
    <p:sldId id="346" r:id="rId34"/>
    <p:sldId id="347" r:id="rId35"/>
    <p:sldId id="348" r:id="rId36"/>
    <p:sldId id="349" r:id="rId37"/>
    <p:sldId id="350" r:id="rId38"/>
    <p:sldId id="372" r:id="rId39"/>
    <p:sldId id="351" r:id="rId40"/>
    <p:sldId id="352" r:id="rId41"/>
    <p:sldId id="353" r:id="rId42"/>
    <p:sldId id="354" r:id="rId43"/>
    <p:sldId id="355" r:id="rId44"/>
    <p:sldId id="373" r:id="rId45"/>
    <p:sldId id="356" r:id="rId46"/>
    <p:sldId id="358" r:id="rId47"/>
    <p:sldId id="359" r:id="rId48"/>
    <p:sldId id="360" r:id="rId49"/>
    <p:sldId id="361" r:id="rId50"/>
    <p:sldId id="362" r:id="rId51"/>
    <p:sldId id="374" r:id="rId52"/>
    <p:sldId id="357" r:id="rId53"/>
    <p:sldId id="369" r:id="rId54"/>
    <p:sldId id="363" r:id="rId55"/>
    <p:sldId id="367" r:id="rId56"/>
    <p:sldId id="368" r:id="rId57"/>
    <p:sldId id="364"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FlandersArtSans-Bold" panose="020B0604020202020204" charset="0"/>
      <p:bold r:id="rId64"/>
    </p:embeddedFont>
    <p:embeddedFont>
      <p:font typeface="FlandersArtSans-Medium" panose="020B0604020202020204" charset="0"/>
      <p:regular r:id="rId65"/>
    </p:embeddedFont>
    <p:embeddedFont>
      <p:font typeface="FlandersArtSans-Regular" panose="020B0604020202020204" charset="0"/>
      <p:regular r:id="rId66"/>
    </p:embeddedFont>
    <p:embeddedFont>
      <p:font typeface="Proxima Nova" panose="020B060402020202020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ouk De Meester" initials="" lastIdx="1" clrIdx="0"/>
  <p:cmAuthor id="7" name="Van Lancker Dwight" initials="VD" lastIdx="1" clrIdx="7">
    <p:extLst>
      <p:ext uri="{19B8F6BF-5375-455C-9EA6-DF929625EA0E}">
        <p15:presenceInfo xmlns:p15="http://schemas.microsoft.com/office/powerpoint/2012/main" userId="S::dwight.vanlancker@vlaanderen.be::386faad0-5c38-4bc6-8d89-57361c9f17dc" providerId="AD"/>
      </p:ext>
    </p:extLst>
  </p:cmAuthor>
  <p:cmAuthor id="1" name="Dimi Schepers" initials="" lastIdx="1" clrIdx="1"/>
  <p:cmAuthor id="2" name="Brecht Van de Vyvere" initials="" lastIdx="1" clrIdx="2"/>
  <p:cmAuthor id="3" name="dimitri.schepers@outlook.com" initials="di" lastIdx="3" clrIdx="3">
    <p:extLst>
      <p:ext uri="{19B8F6BF-5375-455C-9EA6-DF929625EA0E}">
        <p15:presenceInfo xmlns:p15="http://schemas.microsoft.com/office/powerpoint/2012/main" userId="S::dimitri.schepers_outlook.com#ext#@vlaamseoverheid.onmicrosoft.com::a99cf621-1e87-45d4-a8a6-60bc63b29fa2" providerId="AD"/>
      </p:ext>
    </p:extLst>
  </p:cmAuthor>
  <p:cmAuthor id="4" name="Vlassenroot Eveline" initials="VE" lastIdx="14" clrIdx="4">
    <p:extLst>
      <p:ext uri="{19B8F6BF-5375-455C-9EA6-DF929625EA0E}">
        <p15:presenceInfo xmlns:p15="http://schemas.microsoft.com/office/powerpoint/2012/main" userId="S::eveline.vlassenroot@kb.vlaanderen.be::85f3f71a-148d-4f98-b9b2-5e30c71d8961" providerId="AD"/>
      </p:ext>
    </p:extLst>
  </p:cmAuthor>
  <p:cmAuthor id="5" name="Van Dorst Yana" initials="VY" lastIdx="1" clrIdx="5">
    <p:extLst>
      <p:ext uri="{19B8F6BF-5375-455C-9EA6-DF929625EA0E}">
        <p15:presenceInfo xmlns:p15="http://schemas.microsoft.com/office/powerpoint/2012/main" userId="S::vandoya_cronos.be#ext#@vlaamseoverheid.onmicrosoft.com::9617adcb-9426-483a-b90d-d3077cb8735d" providerId="AD"/>
      </p:ext>
    </p:extLst>
  </p:cmAuthor>
  <p:cmAuthor id="6" name="Vlassenroot Eveline" initials="VE [2]" lastIdx="1" clrIdx="6">
    <p:extLst>
      <p:ext uri="{19B8F6BF-5375-455C-9EA6-DF929625EA0E}">
        <p15:presenceInfo xmlns:p15="http://schemas.microsoft.com/office/powerpoint/2012/main" userId="S::eveline.vlassenroot@vlaanderen.be::85f3f71a-148d-4f98-b9b2-5e30c71d89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15"/>
    <a:srgbClr val="1DA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17817-019D-C1D1-68A7-18542A04FD39}" v="2" dt="2019-11-07T09:16:44.628"/>
    <p1510:client id="{06DE91EB-416F-F0D5-DEF3-529CFC36F9B8}" v="2" dt="2019-11-18T12:35:54.977"/>
    <p1510:client id="{08518B1D-0BDD-AED5-4A1E-F95A6FADF892}" v="1017" dt="2019-12-02T15:47:15.507"/>
    <p1510:client id="{100B195C-9A77-432D-A442-EB7EC19B532B}" v="1931" dt="2019-11-06T10:38:10.523"/>
    <p1510:client id="{12C6ADB6-03FB-550A-5281-C2630DF070B3}" v="28" dt="2019-11-06T08:46:04.067"/>
    <p1510:client id="{23B7F35B-17D0-C99F-3B74-6D2B775ABAC4}" v="264" dt="2019-11-06T16:07:04.353"/>
    <p1510:client id="{2D34235B-D012-A7E3-23C7-C63FF77066FB}" v="9" dt="2020-02-18T11:39:00.370"/>
    <p1510:client id="{2E7B1078-AF1D-B090-97BC-95F98D50B9B9}" v="2352" dt="2020-02-18T11:49:24.198"/>
    <p1510:client id="{2FDB67FE-120F-54F2-750D-BD424D92A335}" v="336" dt="2020-02-14T08:48:34.317"/>
    <p1510:client id="{519C478D-5649-0145-62C1-837259B6C769}" v="18" dt="2019-12-10T10:04:44.921"/>
    <p1510:client id="{6EDC9FB6-803D-12EB-51F4-86967BE0A1AA}" v="1038" dt="2020-02-04T15:41:34.694"/>
    <p1510:client id="{739159CC-95A2-C726-1BD1-A192954B5766}" v="9" dt="2019-11-07T11:50:44.291"/>
    <p1510:client id="{764ABB16-445C-759F-AE87-16C313D57251}" v="4" dt="2019-11-07T08:42:50.611"/>
    <p1510:client id="{7B563BDC-9F81-1C33-B34F-D818B79EF632}" v="1" dt="2019-11-07T07:44:32.744"/>
    <p1510:client id="{926D3AC5-3FC5-44E5-A5CD-97AEBB44F9E5}" v="131" dt="2019-11-07T07:53:23.873"/>
    <p1510:client id="{9AFBA179-FCB0-C97A-1528-6527011561FA}" v="221" dt="2019-11-06T10:49:14.666"/>
    <p1510:client id="{ACBCD05B-E062-A6B9-65E7-123671A3DE0C}" v="521" dt="2019-11-07T07:48:10.018"/>
    <p1510:client id="{B8ACAD92-5F90-D60B-ADDA-76F7D7905A8C}" v="35" dt="2019-12-06T09:06:08.503"/>
    <p1510:client id="{BE073B8D-01D4-01E7-F327-52478BA7E4E8}" v="18" dt="2019-11-07T08:42:53.894"/>
    <p1510:client id="{D6737112-F4FA-5B9C-E004-F2ECDC0973E2}" v="2401" dt="2019-12-05T22:21:12.824"/>
    <p1510:client id="{D678E57B-0267-E815-0D49-A86239479546}" v="463" dt="2019-12-06T07:42:12.386"/>
    <p1510:client id="{FCEE655C-4C12-F1A7-C497-FEAB283FC2CE}" v="43" dt="2020-02-17T11:25:00.302"/>
  </p1510:revLst>
</p1510:revInfo>
</file>

<file path=ppt/tableStyles.xml><?xml version="1.0" encoding="utf-8"?>
<a:tblStyleLst xmlns:a="http://schemas.openxmlformats.org/drawingml/2006/main" def="{38927050-04BB-48FD-9B0C-A39A09DD7B1E}">
  <a:tblStyle styleId="{38927050-04BB-48FD-9B0C-A39A09DD7B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font" Target="fonts/font7.fntdata"/><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2.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24148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6074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5036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6560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14056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1114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72316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5197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272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4759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212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2255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35496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8283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673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0827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9982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eldia">
  <p:cSld name="1_Titeldia">
    <p:spTree>
      <p:nvGrpSpPr>
        <p:cNvPr id="1" name="Shape 11"/>
        <p:cNvGrpSpPr/>
        <p:nvPr/>
      </p:nvGrpSpPr>
      <p:grpSpPr>
        <a:xfrm>
          <a:off x="0" y="0"/>
          <a:ext cx="0" cy="0"/>
          <a:chOff x="0" y="0"/>
          <a:chExt cx="0" cy="0"/>
        </a:xfrm>
      </p:grpSpPr>
      <p:grpSp>
        <p:nvGrpSpPr>
          <p:cNvPr id="12" name="Google Shape;12;p2"/>
          <p:cNvGrpSpPr/>
          <p:nvPr/>
        </p:nvGrpSpPr>
        <p:grpSpPr>
          <a:xfrm>
            <a:off x="288000" y="216000"/>
            <a:ext cx="8553600" cy="4699125"/>
            <a:chOff x="288000" y="288000"/>
            <a:chExt cx="8553600" cy="6265500"/>
          </a:xfrm>
        </p:grpSpPr>
        <p:sp>
          <p:nvSpPr>
            <p:cNvPr id="13" name="Google Shape;13;p2"/>
            <p:cNvSpPr/>
            <p:nvPr/>
          </p:nvSpPr>
          <p:spPr>
            <a:xfrm>
              <a:off x="288000" y="288000"/>
              <a:ext cx="6768000" cy="6265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 name="Google Shape;14;p2"/>
            <p:cNvSpPr/>
            <p:nvPr/>
          </p:nvSpPr>
          <p:spPr>
            <a:xfrm>
              <a:off x="7056000" y="288000"/>
              <a:ext cx="1785600" cy="6264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15" name="Google Shape;15;p2"/>
          <p:cNvSpPr txBox="1">
            <a:spLocks noGrp="1"/>
          </p:cNvSpPr>
          <p:nvPr>
            <p:ph type="ctrTitle"/>
          </p:nvPr>
        </p:nvSpPr>
        <p:spPr>
          <a:xfrm>
            <a:off x="576000" y="1890000"/>
            <a:ext cx="7070100" cy="11847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6" name="Google Shape;16;p2"/>
          <p:cNvSpPr txBox="1">
            <a:spLocks noGrp="1"/>
          </p:cNvSpPr>
          <p:nvPr>
            <p:ph type="subTitle" idx="1"/>
          </p:nvPr>
        </p:nvSpPr>
        <p:spPr>
          <a:xfrm>
            <a:off x="588600" y="3131025"/>
            <a:ext cx="7070100" cy="7902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7" name="Google Shape;17;p2"/>
          <p:cNvSpPr txBox="1">
            <a:spLocks noGrp="1"/>
          </p:cNvSpPr>
          <p:nvPr>
            <p:ph type="body" idx="2"/>
          </p:nvPr>
        </p:nvSpPr>
        <p:spPr>
          <a:xfrm>
            <a:off x="504001" y="3786629"/>
            <a:ext cx="4773300" cy="264600"/>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300"/>
              </a:spcBef>
              <a:spcAft>
                <a:spcPts val="0"/>
              </a:spcAft>
              <a:buClr>
                <a:schemeClr val="dk1"/>
              </a:buClr>
              <a:buSzPts val="1530"/>
              <a:buNone/>
              <a:defRPr sz="17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 name="Google Shape;18;p2"/>
          <p:cNvPicPr preferRelativeResize="0"/>
          <p:nvPr/>
        </p:nvPicPr>
        <p:blipFill rotWithShape="1">
          <a:blip r:embed="rId2">
            <a:alphaModFix/>
          </a:blip>
          <a:srcRect/>
          <a:stretch/>
        </p:blipFill>
        <p:spPr>
          <a:xfrm>
            <a:off x="576000" y="432000"/>
            <a:ext cx="1851225" cy="54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257175" marR="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587828" marR="0" indent="-244928"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914400" marR="0" indent="-22860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303020" marR="0" indent="-274320"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1645920" marR="0" indent="-27432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257175" marR="0" lvl="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257175" marR="0" lvl="1"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257175" marR="0" lvl="2"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257175" marR="0" lvl="3"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257175" marR="0" lvl="4"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200" b="0" i="0" u="none" strike="noStrike" kern="0" cap="none" spc="0" normalizeH="0" baseline="0" noProof="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28651" y="273845"/>
            <a:ext cx="7886700" cy="738264"/>
          </a:xfrm>
          <a:prstGeom prst="rect">
            <a:avLst/>
          </a:prstGeom>
        </p:spPr>
        <p:txBody>
          <a:bodyPr vert="horz" lIns="91440" tIns="45720" rIns="91440" bIns="45720" rtlCol="0" anchor="t">
            <a:normAutofit/>
          </a:bodyPr>
          <a:lstStyle/>
          <a:p>
            <a:r>
              <a:rPr lang="en-US"/>
              <a:t>Click to edit Master title style</a:t>
            </a:r>
            <a:endParaRPr lang="nl-BE"/>
          </a:p>
        </p:txBody>
      </p:sp>
      <p:sp>
        <p:nvSpPr>
          <p:cNvPr id="11"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2"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3"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79399167-FE2E-401C-9FAB-4732749FC8D2}" type="datetime1">
              <a:rPr lang="nl-BE" smtClean="0"/>
              <a:t>9/06/2020</a:t>
            </a:fld>
            <a:endParaRPr lang="nl-BE"/>
          </a:p>
        </p:txBody>
      </p:sp>
    </p:spTree>
    <p:extLst>
      <p:ext uri="{BB962C8B-B14F-4D97-AF65-F5344CB8AC3E}">
        <p14:creationId xmlns:p14="http://schemas.microsoft.com/office/powerpoint/2010/main" val="10363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69058"/>
            <a:ext cx="8229600" cy="113109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3300" b="1" i="0" u="none" strike="noStrike" cap="none">
                <a:latin typeface="Arial"/>
                <a:ea typeface="Arial"/>
                <a:cs typeface="Arial"/>
                <a:sym typeface="Arial"/>
              </a:defRPr>
            </a:lvl1pPr>
            <a:lvl2pPr marL="0" marR="0" lvl="1" indent="0" algn="l" rtl="0">
              <a:spcBef>
                <a:spcPts val="0"/>
              </a:spcBef>
              <a:spcAft>
                <a:spcPts val="0"/>
              </a:spcAft>
              <a:buSzPts val="1400"/>
              <a:buNone/>
              <a:defRPr sz="3300" b="1" i="0" u="none" strike="noStrike" cap="none">
                <a:latin typeface="Arial"/>
                <a:ea typeface="Arial"/>
                <a:cs typeface="Arial"/>
                <a:sym typeface="Arial"/>
              </a:defRPr>
            </a:lvl2pPr>
            <a:lvl3pPr marL="0" marR="0" lvl="2" indent="0" algn="l" rtl="0">
              <a:spcBef>
                <a:spcPts val="0"/>
              </a:spcBef>
              <a:spcAft>
                <a:spcPts val="0"/>
              </a:spcAft>
              <a:buSzPts val="1400"/>
              <a:buNone/>
              <a:defRPr sz="3300" b="1" i="0" u="none" strike="noStrike" cap="none">
                <a:latin typeface="Arial"/>
                <a:ea typeface="Arial"/>
                <a:cs typeface="Arial"/>
                <a:sym typeface="Arial"/>
              </a:defRPr>
            </a:lvl3pPr>
            <a:lvl4pPr marL="0" marR="0" lvl="3" indent="0" algn="l" rtl="0">
              <a:spcBef>
                <a:spcPts val="0"/>
              </a:spcBef>
              <a:spcAft>
                <a:spcPts val="0"/>
              </a:spcAft>
              <a:buSzPts val="1400"/>
              <a:buNone/>
              <a:defRPr sz="3300" b="1" i="0" u="none" strike="noStrike" cap="none">
                <a:latin typeface="Arial"/>
                <a:ea typeface="Arial"/>
                <a:cs typeface="Arial"/>
                <a:sym typeface="Arial"/>
              </a:defRPr>
            </a:lvl4pPr>
            <a:lvl5pPr marL="0" marR="0" lvl="4" indent="0" algn="l" rtl="0">
              <a:spcBef>
                <a:spcPts val="0"/>
              </a:spcBef>
              <a:spcAft>
                <a:spcPts val="0"/>
              </a:spcAft>
              <a:buSzPts val="1400"/>
              <a:buNone/>
              <a:defRPr sz="3300" b="1" i="0" u="none" strike="noStrike" cap="none">
                <a:latin typeface="Arial"/>
                <a:ea typeface="Arial"/>
                <a:cs typeface="Arial"/>
                <a:sym typeface="Arial"/>
              </a:defRPr>
            </a:lvl5pPr>
            <a:lvl6pPr marL="0" marR="0" lvl="5" indent="0" algn="l" rtl="0">
              <a:spcBef>
                <a:spcPts val="0"/>
              </a:spcBef>
              <a:spcAft>
                <a:spcPts val="0"/>
              </a:spcAft>
              <a:buSzPts val="1400"/>
              <a:buNone/>
              <a:defRPr sz="3300" b="1" i="0" u="none" strike="noStrike" cap="none">
                <a:latin typeface="Arial"/>
                <a:ea typeface="Arial"/>
                <a:cs typeface="Arial"/>
                <a:sym typeface="Arial"/>
              </a:defRPr>
            </a:lvl6pPr>
            <a:lvl7pPr marL="0" marR="0" lvl="6" indent="0" algn="l" rtl="0">
              <a:spcBef>
                <a:spcPts val="0"/>
              </a:spcBef>
              <a:spcAft>
                <a:spcPts val="0"/>
              </a:spcAft>
              <a:buSzPts val="1400"/>
              <a:buNone/>
              <a:defRPr sz="3300" b="1" i="0" u="none" strike="noStrike" cap="none">
                <a:latin typeface="Arial"/>
                <a:ea typeface="Arial"/>
                <a:cs typeface="Arial"/>
                <a:sym typeface="Arial"/>
              </a:defRPr>
            </a:lvl7pPr>
            <a:lvl8pPr marL="0" marR="0" lvl="7" indent="0" algn="l" rtl="0">
              <a:spcBef>
                <a:spcPts val="0"/>
              </a:spcBef>
              <a:spcAft>
                <a:spcPts val="0"/>
              </a:spcAft>
              <a:buSzPts val="1400"/>
              <a:buNone/>
              <a:defRPr sz="3300" b="1" i="0" u="none" strike="noStrike" cap="none">
                <a:latin typeface="Arial"/>
                <a:ea typeface="Arial"/>
                <a:cs typeface="Arial"/>
                <a:sym typeface="Arial"/>
              </a:defRPr>
            </a:lvl8pPr>
            <a:lvl9pPr marL="0" marR="0" lvl="8" indent="0" algn="l" rtl="0">
              <a:spcBef>
                <a:spcPts val="0"/>
              </a:spcBef>
              <a:spcAft>
                <a:spcPts val="0"/>
              </a:spcAft>
              <a:buSzPts val="1400"/>
              <a:buNone/>
              <a:defRPr sz="3300" b="1" i="0" u="none" strike="noStrike" cap="none">
                <a:latin typeface="Arial"/>
                <a:ea typeface="Arial"/>
                <a:cs typeface="Arial"/>
                <a:sym typeface="Arial"/>
              </a:defRPr>
            </a:lvl9pPr>
          </a:lstStyle>
          <a:p>
            <a:endParaRPr lang="nl-BE"/>
          </a:p>
        </p:txBody>
      </p:sp>
      <p:sp>
        <p:nvSpPr>
          <p:cNvPr id="15" name="Shape 15"/>
          <p:cNvSpPr txBox="1">
            <a:spLocks noGrp="1"/>
          </p:cNvSpPr>
          <p:nvPr>
            <p:ph type="body" idx="1"/>
          </p:nvPr>
        </p:nvSpPr>
        <p:spPr>
          <a:xfrm>
            <a:off x="457200" y="1200150"/>
            <a:ext cx="8229600" cy="3943350"/>
          </a:xfrm>
          <a:prstGeom prst="rect">
            <a:avLst/>
          </a:prstGeom>
          <a:noFill/>
          <a:ln>
            <a:noFill/>
          </a:ln>
        </p:spPr>
        <p:txBody>
          <a:bodyPr spcFirstLastPara="1" wrap="square" lIns="91425" tIns="91425" rIns="91425" bIns="91425" anchor="t" anchorCtr="0"/>
          <a:lstStyle>
            <a:lvl1pPr marL="342900" marR="0" lvl="0" indent="-323850" algn="l" rtl="0">
              <a:spcBef>
                <a:spcPts val="525"/>
              </a:spcBef>
              <a:spcAft>
                <a:spcPts val="0"/>
              </a:spcAft>
              <a:buSzPts val="3200"/>
              <a:buFont typeface="Arial"/>
              <a:buChar char="•"/>
              <a:defRPr sz="2400" b="0" i="0" u="none" strike="noStrike" cap="none">
                <a:latin typeface="Arial"/>
                <a:ea typeface="Arial"/>
                <a:cs typeface="Arial"/>
                <a:sym typeface="Arial"/>
              </a:defRPr>
            </a:lvl1pPr>
            <a:lvl2pPr marL="685800" marR="0" lvl="1" indent="-323850" algn="l" rtl="0">
              <a:spcBef>
                <a:spcPts val="525"/>
              </a:spcBef>
              <a:spcAft>
                <a:spcPts val="0"/>
              </a:spcAft>
              <a:buSzPts val="3200"/>
              <a:buFont typeface="Arial"/>
              <a:buChar char="–"/>
              <a:defRPr sz="2400" b="0" i="0" u="none" strike="noStrike" cap="none">
                <a:latin typeface="Arial"/>
                <a:ea typeface="Arial"/>
                <a:cs typeface="Arial"/>
                <a:sym typeface="Arial"/>
              </a:defRPr>
            </a:lvl2pPr>
            <a:lvl3pPr marL="1028700" marR="0" lvl="2" indent="-323850" algn="l" rtl="0">
              <a:spcBef>
                <a:spcPts val="525"/>
              </a:spcBef>
              <a:spcAft>
                <a:spcPts val="0"/>
              </a:spcAft>
              <a:buSzPts val="3200"/>
              <a:buFont typeface="Arial"/>
              <a:buChar char="•"/>
              <a:defRPr sz="2400" b="0" i="0" u="none" strike="noStrike" cap="none">
                <a:latin typeface="Arial"/>
                <a:ea typeface="Arial"/>
                <a:cs typeface="Arial"/>
                <a:sym typeface="Arial"/>
              </a:defRPr>
            </a:lvl3pPr>
            <a:lvl4pPr marL="1371600" marR="0" lvl="3" indent="-323850" algn="l" rtl="0">
              <a:spcBef>
                <a:spcPts val="525"/>
              </a:spcBef>
              <a:spcAft>
                <a:spcPts val="0"/>
              </a:spcAft>
              <a:buSzPts val="3200"/>
              <a:buFont typeface="Arial"/>
              <a:buChar char="–"/>
              <a:defRPr sz="2400" b="0" i="0" u="none" strike="noStrike" cap="none">
                <a:latin typeface="Arial"/>
                <a:ea typeface="Arial"/>
                <a:cs typeface="Arial"/>
                <a:sym typeface="Arial"/>
              </a:defRPr>
            </a:lvl4pPr>
            <a:lvl5pPr marL="1714500" marR="0" lvl="4" indent="-323850" algn="l" rtl="0">
              <a:spcBef>
                <a:spcPts val="525"/>
              </a:spcBef>
              <a:spcAft>
                <a:spcPts val="0"/>
              </a:spcAft>
              <a:buSzPts val="3200"/>
              <a:buFont typeface="Arial"/>
              <a:buChar char="»"/>
              <a:defRPr sz="2400" b="0" i="0" u="none" strike="noStrike" cap="none">
                <a:latin typeface="Arial"/>
                <a:ea typeface="Arial"/>
                <a:cs typeface="Arial"/>
                <a:sym typeface="Arial"/>
              </a:defRPr>
            </a:lvl5pPr>
            <a:lvl6pPr marL="2057400" marR="0" lvl="5" indent="-323850" algn="l" rtl="0">
              <a:spcBef>
                <a:spcPts val="525"/>
              </a:spcBef>
              <a:spcAft>
                <a:spcPts val="0"/>
              </a:spcAft>
              <a:buSzPts val="3200"/>
              <a:buFont typeface="Arial"/>
              <a:buChar char="•"/>
              <a:defRPr sz="2400" b="0" i="0" u="none" strike="noStrike" cap="none">
                <a:latin typeface="Arial"/>
                <a:ea typeface="Arial"/>
                <a:cs typeface="Arial"/>
                <a:sym typeface="Arial"/>
              </a:defRPr>
            </a:lvl6pPr>
            <a:lvl7pPr marL="2400300" marR="0" lvl="6" indent="-323850" algn="l" rtl="0">
              <a:spcBef>
                <a:spcPts val="525"/>
              </a:spcBef>
              <a:spcAft>
                <a:spcPts val="0"/>
              </a:spcAft>
              <a:buSzPts val="3200"/>
              <a:buFont typeface="Arial"/>
              <a:buChar char="•"/>
              <a:defRPr sz="2400" b="0" i="0" u="none" strike="noStrike" cap="none">
                <a:latin typeface="Arial"/>
                <a:ea typeface="Arial"/>
                <a:cs typeface="Arial"/>
                <a:sym typeface="Arial"/>
              </a:defRPr>
            </a:lvl7pPr>
            <a:lvl8pPr marL="2743200" marR="0" lvl="7" indent="-323850" algn="l" rtl="0">
              <a:spcBef>
                <a:spcPts val="525"/>
              </a:spcBef>
              <a:spcAft>
                <a:spcPts val="0"/>
              </a:spcAft>
              <a:buSzPts val="3200"/>
              <a:buFont typeface="Arial"/>
              <a:buChar char="•"/>
              <a:defRPr sz="2400" b="0" i="0" u="none" strike="noStrike" cap="none">
                <a:latin typeface="Arial"/>
                <a:ea typeface="Arial"/>
                <a:cs typeface="Arial"/>
                <a:sym typeface="Arial"/>
              </a:defRPr>
            </a:lvl8pPr>
            <a:lvl9pPr marL="3086100" marR="0" lvl="8" indent="-323850" algn="l" rtl="0">
              <a:spcBef>
                <a:spcPts val="525"/>
              </a:spcBef>
              <a:spcAft>
                <a:spcPts val="0"/>
              </a:spcAft>
              <a:buSzPts val="3200"/>
              <a:buFont typeface="Arial"/>
              <a:buChar char="•"/>
              <a:defRPr sz="2400" b="0" i="0" u="none" strike="noStrike" cap="none">
                <a:latin typeface="Arial"/>
                <a:ea typeface="Arial"/>
                <a:cs typeface="Arial"/>
                <a:sym typeface="Arial"/>
              </a:defRPr>
            </a:lvl9pPr>
          </a:lstStyle>
          <a:p>
            <a:endParaRPr lang="nl-BE"/>
          </a:p>
        </p:txBody>
      </p:sp>
      <p:sp>
        <p:nvSpPr>
          <p:cNvPr id="16" name="Shape 16"/>
          <p:cNvSpPr txBox="1">
            <a:spLocks noGrp="1"/>
          </p:cNvSpPr>
          <p:nvPr>
            <p:ph type="sldNum" idx="12"/>
          </p:nvPr>
        </p:nvSpPr>
        <p:spPr>
          <a:xfrm>
            <a:off x="6553200" y="4767263"/>
            <a:ext cx="2133600" cy="278130"/>
          </a:xfrm>
          <a:prstGeom prst="rect">
            <a:avLst/>
          </a:prstGeom>
          <a:noFill/>
          <a:ln>
            <a:noFill/>
          </a:ln>
        </p:spPr>
        <p:txBody>
          <a:bodyPr spcFirstLastPara="1" wrap="square" lIns="45700" tIns="45700" rIns="45700" bIns="45700" anchor="t" anchorCtr="0">
            <a:noAutofit/>
          </a:bodyPr>
          <a:lstStyle>
            <a:lvl1pPr marL="0" marR="0" lvl="0" indent="0" algn="l" rtl="0">
              <a:spcBef>
                <a:spcPts val="0"/>
              </a:spcBef>
              <a:buNone/>
              <a:defRPr sz="1400">
                <a:latin typeface="Arial"/>
                <a:ea typeface="Arial"/>
                <a:cs typeface="Arial"/>
                <a:sym typeface="Arial"/>
              </a:defRPr>
            </a:lvl1pPr>
            <a:lvl2pPr marL="0" marR="0" lvl="1" indent="0" algn="l" rtl="0">
              <a:spcBef>
                <a:spcPts val="0"/>
              </a:spcBef>
              <a:buNone/>
              <a:defRPr sz="1400">
                <a:latin typeface="Arial"/>
                <a:ea typeface="Arial"/>
                <a:cs typeface="Arial"/>
                <a:sym typeface="Arial"/>
              </a:defRPr>
            </a:lvl2pPr>
            <a:lvl3pPr marL="0" marR="0" lvl="2" indent="0" algn="l" rtl="0">
              <a:spcBef>
                <a:spcPts val="0"/>
              </a:spcBef>
              <a:buNone/>
              <a:defRPr sz="1400">
                <a:latin typeface="Arial"/>
                <a:ea typeface="Arial"/>
                <a:cs typeface="Arial"/>
                <a:sym typeface="Arial"/>
              </a:defRPr>
            </a:lvl3pPr>
            <a:lvl4pPr marL="0" marR="0" lvl="3" indent="0" algn="l" rtl="0">
              <a:spcBef>
                <a:spcPts val="0"/>
              </a:spcBef>
              <a:buNone/>
              <a:defRPr sz="1400">
                <a:latin typeface="Arial"/>
                <a:ea typeface="Arial"/>
                <a:cs typeface="Arial"/>
                <a:sym typeface="Arial"/>
              </a:defRPr>
            </a:lvl4pPr>
            <a:lvl5pPr marL="0" marR="0" lvl="4" indent="0" algn="l" rtl="0">
              <a:spcBef>
                <a:spcPts val="0"/>
              </a:spcBef>
              <a:buNone/>
              <a:defRPr sz="1400">
                <a:latin typeface="Arial"/>
                <a:ea typeface="Arial"/>
                <a:cs typeface="Arial"/>
                <a:sym typeface="Arial"/>
              </a:defRPr>
            </a:lvl5pPr>
            <a:lvl6pPr marL="0" marR="0" lvl="5" indent="0" algn="l" rtl="0">
              <a:spcBef>
                <a:spcPts val="0"/>
              </a:spcBef>
              <a:buNone/>
              <a:defRPr sz="1400">
                <a:latin typeface="Arial"/>
                <a:ea typeface="Arial"/>
                <a:cs typeface="Arial"/>
                <a:sym typeface="Arial"/>
              </a:defRPr>
            </a:lvl6pPr>
            <a:lvl7pPr marL="0" marR="0" lvl="6" indent="0" algn="l" rtl="0">
              <a:spcBef>
                <a:spcPts val="0"/>
              </a:spcBef>
              <a:buNone/>
              <a:defRPr sz="1400">
                <a:latin typeface="Arial"/>
                <a:ea typeface="Arial"/>
                <a:cs typeface="Arial"/>
                <a:sym typeface="Arial"/>
              </a:defRPr>
            </a:lvl7pPr>
            <a:lvl8pPr marL="0" marR="0" lvl="7" indent="0" algn="l" rtl="0">
              <a:spcBef>
                <a:spcPts val="0"/>
              </a:spcBef>
              <a:buNone/>
              <a:defRPr sz="1400">
                <a:latin typeface="Arial"/>
                <a:ea typeface="Arial"/>
                <a:cs typeface="Arial"/>
                <a:sym typeface="Arial"/>
              </a:defRPr>
            </a:lvl8pPr>
            <a:lvl9pPr marL="0" marR="0" lvl="8" indent="0" algn="l" rtl="0">
              <a:spcBef>
                <a:spcPts val="0"/>
              </a:spcBef>
              <a:buNone/>
              <a:defRPr sz="1400">
                <a:latin typeface="Arial"/>
                <a:ea typeface="Arial"/>
                <a:cs typeface="Arial"/>
                <a:sym typeface="Arial"/>
              </a:defRPr>
            </a:lvl9pPr>
          </a:lstStyle>
          <a:p>
            <a:fld id="{00000000-1234-1234-1234-123412341234}" type="slidenum">
              <a:rPr lang="nl-BE" smtClean="0"/>
              <a:pPr/>
              <a:t>‹#›</a:t>
            </a:fld>
            <a:endParaRPr lang="nl-BE"/>
          </a:p>
        </p:txBody>
      </p:sp>
    </p:spTree>
    <p:extLst>
      <p:ext uri="{BB962C8B-B14F-4D97-AF65-F5344CB8AC3E}">
        <p14:creationId xmlns:p14="http://schemas.microsoft.com/office/powerpoint/2010/main" val="633593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9"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0"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CE4E33C0-43DC-4AB9-AFAB-31D7544B7A0D}" type="datetime1">
              <a:rPr lang="nl-BE" smtClean="0"/>
              <a:t>9/06/2020</a:t>
            </a:fld>
            <a:endParaRPr lang="nl-BE"/>
          </a:p>
        </p:txBody>
      </p:sp>
    </p:spTree>
    <p:extLst>
      <p:ext uri="{BB962C8B-B14F-4D97-AF65-F5344CB8AC3E}">
        <p14:creationId xmlns:p14="http://schemas.microsoft.com/office/powerpoint/2010/main" val="68308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Aangepaste indeling">
    <p:spTree>
      <p:nvGrpSpPr>
        <p:cNvPr id="1" name=""/>
        <p:cNvGrpSpPr/>
        <p:nvPr/>
      </p:nvGrpSpPr>
      <p:grpSpPr>
        <a:xfrm>
          <a:off x="0" y="0"/>
          <a:ext cx="0" cy="0"/>
          <a:chOff x="0" y="0"/>
          <a:chExt cx="0" cy="0"/>
        </a:xfrm>
      </p:grpSpPr>
      <p:sp>
        <p:nvSpPr>
          <p:cNvPr id="194" name="Shape 15"/>
          <p:cNvSpPr/>
          <p:nvPr/>
        </p:nvSpPr>
        <p:spPr>
          <a:xfrm>
            <a:off x="-1" y="0"/>
            <a:ext cx="288002" cy="5143500"/>
          </a:xfrm>
          <a:prstGeom prst="rect">
            <a:avLst/>
          </a:prstGeom>
          <a:solidFill>
            <a:schemeClr val="accent1"/>
          </a:solidFill>
          <a:ln w="12700">
            <a:solidFill>
              <a:schemeClr val="accent1"/>
            </a:solidFill>
            <a:miter/>
          </a:ln>
        </p:spPr>
        <p:txBody>
          <a:bodyPr lIns="34289" rIns="34289" anchor="ctr"/>
          <a:lstStyle/>
          <a:p>
            <a:pPr algn="ctr">
              <a:defRPr sz="1800">
                <a:solidFill>
                  <a:srgbClr val="FFFFFF"/>
                </a:solidFill>
                <a:latin typeface="+mn-lt"/>
                <a:ea typeface="+mn-ea"/>
                <a:cs typeface="+mn-cs"/>
                <a:sym typeface="FlandersArtSans-Regular"/>
              </a:defRPr>
            </a:pPr>
            <a:endParaRPr sz="1350"/>
          </a:p>
        </p:txBody>
      </p:sp>
      <p:sp>
        <p:nvSpPr>
          <p:cNvPr id="195" name="Shape 17"/>
          <p:cNvSpPr>
            <a:spLocks noGrp="1"/>
          </p:cNvSpPr>
          <p:nvPr>
            <p:ph type="pic" idx="13"/>
          </p:nvPr>
        </p:nvSpPr>
        <p:spPr>
          <a:xfrm>
            <a:off x="0" y="0"/>
            <a:ext cx="9144000" cy="5143500"/>
          </a:xfrm>
          <a:prstGeom prst="rect">
            <a:avLst/>
          </a:prstGeom>
        </p:spPr>
        <p:txBody>
          <a:bodyPr lIns="91439" rIns="91439">
            <a:noAutofit/>
          </a:bodyPr>
          <a:lstStyle/>
          <a:p>
            <a:endParaRPr/>
          </a:p>
        </p:txBody>
      </p:sp>
      <p:grpSp>
        <p:nvGrpSpPr>
          <p:cNvPr id="198" name="Shape 18"/>
          <p:cNvGrpSpPr/>
          <p:nvPr/>
        </p:nvGrpSpPr>
        <p:grpSpPr>
          <a:xfrm>
            <a:off x="-1" y="0"/>
            <a:ext cx="6228001" cy="5143500"/>
            <a:chOff x="0" y="0"/>
            <a:chExt cx="6228000" cy="6857999"/>
          </a:xfrm>
        </p:grpSpPr>
        <p:sp>
          <p:nvSpPr>
            <p:cNvPr id="196" name="Shape 19"/>
            <p:cNvSpPr/>
            <p:nvPr/>
          </p:nvSpPr>
          <p:spPr>
            <a:xfrm rot="10800000" flipH="1">
              <a:off x="-1" y="0"/>
              <a:ext cx="4384940" cy="6858000"/>
            </a:xfrm>
            <a:prstGeom prst="rect">
              <a:avLst/>
            </a:prstGeom>
            <a:solidFill>
              <a:schemeClr val="accent2"/>
            </a:solidFill>
            <a:ln w="9525" cap="flat">
              <a:solidFill>
                <a:schemeClr val="accent2"/>
              </a:solidFill>
              <a:prstDash val="solid"/>
              <a:miter lim="800000"/>
            </a:ln>
            <a:effectLst/>
          </p:spPr>
          <p:txBody>
            <a:bodyPr wrap="square" lIns="45719" tIns="45719" rIns="45719" bIns="45719" numCol="1" anchor="ctr">
              <a:noAutofit/>
            </a:bodyPr>
            <a:lstStyle/>
            <a:p>
              <a:pPr algn="ctr">
                <a:defRPr sz="1800">
                  <a:solidFill>
                    <a:srgbClr val="FFFFFF"/>
                  </a:solidFill>
                  <a:latin typeface="+mn-lt"/>
                  <a:ea typeface="+mn-ea"/>
                  <a:cs typeface="+mn-cs"/>
                  <a:sym typeface="FlandersArtSans-Regular"/>
                </a:defRPr>
              </a:pPr>
              <a:endParaRPr sz="1350"/>
            </a:p>
          </p:txBody>
        </p:sp>
        <p:sp>
          <p:nvSpPr>
            <p:cNvPr id="197" name="Shape 20"/>
            <p:cNvSpPr/>
            <p:nvPr/>
          </p:nvSpPr>
          <p:spPr>
            <a:xfrm rot="10800000" flipH="1">
              <a:off x="4384937" y="0"/>
              <a:ext cx="1843063" cy="6856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solidFill>
            <a:ln w="9525" cap="flat">
              <a:solidFill>
                <a:schemeClr val="accent2"/>
              </a:solidFill>
              <a:prstDash val="solid"/>
              <a:miter lim="800000"/>
            </a:ln>
            <a:effectLst/>
          </p:spPr>
          <p:txBody>
            <a:bodyPr wrap="square" lIns="45719" tIns="45719" rIns="45719" bIns="45719" numCol="1" anchor="ctr">
              <a:noAutofit/>
            </a:bodyPr>
            <a:lstStyle/>
            <a:p>
              <a:pPr algn="ctr">
                <a:defRPr sz="1800">
                  <a:solidFill>
                    <a:srgbClr val="FFFFFF"/>
                  </a:solidFill>
                  <a:latin typeface="+mn-lt"/>
                  <a:ea typeface="+mn-ea"/>
                  <a:cs typeface="+mn-cs"/>
                  <a:sym typeface="FlandersArtSans-Regular"/>
                </a:defRPr>
              </a:pPr>
              <a:endParaRPr sz="1350"/>
            </a:p>
          </p:txBody>
        </p:sp>
      </p:grpSp>
      <p:sp>
        <p:nvSpPr>
          <p:cNvPr id="199" name="Title Text"/>
          <p:cNvSpPr txBox="1">
            <a:spLocks noGrp="1"/>
          </p:cNvSpPr>
          <p:nvPr>
            <p:ph type="title"/>
          </p:nvPr>
        </p:nvSpPr>
        <p:spPr>
          <a:xfrm>
            <a:off x="1331999" y="567634"/>
            <a:ext cx="3456132" cy="1350001"/>
          </a:xfrm>
          <a:prstGeom prst="rect">
            <a:avLst/>
          </a:prstGeom>
        </p:spPr>
        <p:txBody>
          <a:bodyPr lIns="91424" tIns="91424" rIns="91424" bIns="91424" anchor="b"/>
          <a:lstStyle>
            <a:lvl1pPr>
              <a:lnSpc>
                <a:spcPct val="102701"/>
              </a:lnSpc>
              <a:defRPr sz="2775">
                <a:solidFill>
                  <a:srgbClr val="FFFFFF"/>
                </a:solidFill>
              </a:defRPr>
            </a:lvl1pPr>
          </a:lstStyle>
          <a:p>
            <a:r>
              <a:t>Title Text</a:t>
            </a:r>
          </a:p>
        </p:txBody>
      </p:sp>
      <p:sp>
        <p:nvSpPr>
          <p:cNvPr id="200" name="Body Level One…"/>
          <p:cNvSpPr txBox="1">
            <a:spLocks noGrp="1"/>
          </p:cNvSpPr>
          <p:nvPr>
            <p:ph type="body" sz="quarter" idx="1"/>
          </p:nvPr>
        </p:nvSpPr>
        <p:spPr>
          <a:xfrm>
            <a:off x="1331999" y="2240587"/>
            <a:ext cx="3112680" cy="2077574"/>
          </a:xfrm>
          <a:prstGeom prst="rect">
            <a:avLst/>
          </a:prstGeom>
        </p:spPr>
        <p:txBody>
          <a:bodyPr lIns="91424" tIns="91424" rIns="91424" bIns="91424"/>
          <a:lstStyle>
            <a:lvl1pPr marL="0" indent="0">
              <a:lnSpc>
                <a:spcPct val="119047"/>
              </a:lnSpc>
              <a:spcBef>
                <a:spcPts val="0"/>
              </a:spcBef>
              <a:buSzTx/>
              <a:buNone/>
              <a:defRPr sz="1575">
                <a:solidFill>
                  <a:srgbClr val="FFFFFF"/>
                </a:solidFill>
              </a:defRPr>
            </a:lvl1pPr>
            <a:lvl2pPr marL="459074" indent="-189516">
              <a:lnSpc>
                <a:spcPct val="119047"/>
              </a:lnSpc>
              <a:spcBef>
                <a:spcPts val="0"/>
              </a:spcBef>
              <a:buChar char="•"/>
              <a:defRPr sz="1575">
                <a:solidFill>
                  <a:srgbClr val="FFFFFF"/>
                </a:solidFill>
              </a:defRPr>
            </a:lvl2pPr>
            <a:lvl3pPr marL="671704" indent="-165926">
              <a:lnSpc>
                <a:spcPct val="119047"/>
              </a:lnSpc>
              <a:spcBef>
                <a:spcPts val="0"/>
              </a:spcBef>
              <a:buChar char="•"/>
              <a:defRPr sz="1575">
                <a:solidFill>
                  <a:srgbClr val="FFFFFF"/>
                </a:solidFill>
              </a:defRPr>
            </a:lvl3pPr>
            <a:lvl4pPr marL="889334" indent="-177341">
              <a:lnSpc>
                <a:spcPct val="119047"/>
              </a:lnSpc>
              <a:spcBef>
                <a:spcPts val="0"/>
              </a:spcBef>
              <a:buChar char="•"/>
              <a:defRPr sz="1575">
                <a:solidFill>
                  <a:srgbClr val="FFFFFF"/>
                </a:solidFill>
              </a:defRPr>
            </a:lvl4pPr>
            <a:lvl5pPr marL="1104266" indent="-169864">
              <a:lnSpc>
                <a:spcPct val="119047"/>
              </a:lnSpc>
              <a:spcBef>
                <a:spcPts val="0"/>
              </a:spcBef>
              <a:buChar char="•"/>
              <a:defRPr sz="157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xfrm>
            <a:off x="6876013" y="4767895"/>
            <a:ext cx="254294" cy="230476"/>
          </a:xfrm>
          <a:prstGeom prst="rect">
            <a:avLst/>
          </a:prstGeom>
        </p:spPr>
        <p:txBody>
          <a:bodyPr lIns="45699" tIns="45699" rIns="45699" bIns="45699"/>
          <a:lstStyle>
            <a:lvl1pPr algn="l">
              <a:defRPr sz="105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682924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8" y="4752006"/>
            <a:ext cx="2141621" cy="273844"/>
          </a:xfrm>
        </p:spPr>
        <p:txBody>
          <a:bodyPr/>
          <a:lstStyle>
            <a:lvl1pPr>
              <a:defRPr sz="675">
                <a:latin typeface="FlandersArtSans-Regular" panose="00000500000000000000" pitchFamily="2" charset="0"/>
              </a:defRPr>
            </a:lvl1pPr>
          </a:lstStyle>
          <a:p>
            <a:fld id="{7749CDD0-7D77-4D23-9A27-F361E39BA472}" type="datetime1">
              <a:rPr lang="nl-BE" smtClean="0">
                <a:solidFill>
                  <a:prstClr val="white">
                    <a:lumMod val="50000"/>
                  </a:prstClr>
                </a:solidFill>
              </a:rPr>
              <a:pPr/>
              <a:t>9/06/2020</a:t>
            </a:fld>
            <a:r>
              <a:rPr lang="nl-BE">
                <a:solidFill>
                  <a:prstClr val="white">
                    <a:lumMod val="50000"/>
                  </a:prstClr>
                </a:solidFill>
              </a:rPr>
              <a:t> </a:t>
            </a:r>
            <a:r>
              <a:rPr lang="nl-BE" b="1">
                <a:solidFill>
                  <a:prstClr val="white">
                    <a:lumMod val="50000"/>
                  </a:prstClr>
                </a:solidFill>
              </a:rPr>
              <a:t>│</a:t>
            </a:r>
            <a:fld id="{B263F6C6-2226-4286-8995-C42CB1E7C290}" type="slidenum">
              <a:rPr lang="nl-BE" smtClean="0">
                <a:solidFill>
                  <a:prstClr val="white">
                    <a:lumMod val="50000"/>
                  </a:prstClr>
                </a:solidFill>
              </a:rPr>
              <a:pPr/>
              <a:t>‹#›</a:t>
            </a:fld>
            <a:endParaRPr lang="nl-BE">
              <a:solidFill>
                <a:prstClr val="white">
                  <a:lumMod val="50000"/>
                </a:prstClr>
              </a:solidFill>
            </a:endParaRPr>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de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1650">
                <a:latin typeface="FlandersArtSans-Regular" panose="00000500000000000000" pitchFamily="2" charset="0"/>
              </a:defRPr>
            </a:lvl1pPr>
            <a:lvl2pPr>
              <a:lnSpc>
                <a:spcPct val="90000"/>
              </a:lnSpc>
              <a:buSzPct val="75000"/>
              <a:buFontTx/>
              <a:buBlip>
                <a:blip r:embed="rId3"/>
              </a:buBlip>
              <a:defRPr sz="165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Afbeelding 11">
            <a:extLst>
              <a:ext uri="{FF2B5EF4-FFF2-40B4-BE49-F238E27FC236}">
                <a16:creationId xmlns:a16="http://schemas.microsoft.com/office/drawing/2014/main" id="{086EAF89-0652-CB4E-BD2B-E4E730471B2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8000" y="4353948"/>
            <a:ext cx="1493730" cy="574685"/>
          </a:xfrm>
          <a:prstGeom prst="rect">
            <a:avLst/>
          </a:prstGeom>
        </p:spPr>
      </p:pic>
    </p:spTree>
    <p:extLst>
      <p:ext uri="{BB962C8B-B14F-4D97-AF65-F5344CB8AC3E}">
        <p14:creationId xmlns:p14="http://schemas.microsoft.com/office/powerpoint/2010/main" val="2320113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BB_domein01_lokaal bestuur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5ED4797-6B38-4DEC-A43D-AF91CC36E6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310948" cy="5143500"/>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485000" y="540000"/>
            <a:ext cx="7120443" cy="540000"/>
          </a:xfrm>
        </p:spPr>
        <p:txBody>
          <a:bodyPr lIns="0" anchor="ctr" anchorCtr="0">
            <a:normAutofit/>
          </a:bodyPr>
          <a:lstStyle>
            <a:lvl1pPr>
              <a:defRPr sz="27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485000" y="1485001"/>
            <a:ext cx="7122600" cy="3117956"/>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9081" y="267891"/>
            <a:ext cx="756000" cy="311295"/>
          </a:xfrm>
          <a:prstGeom prst="rect">
            <a:avLst/>
          </a:prstGeom>
        </p:spPr>
      </p:pic>
      <p:sp>
        <p:nvSpPr>
          <p:cNvPr id="9" name="Tijdelijke aanduiding voor tekst 6">
            <a:extLst>
              <a:ext uri="{FF2B5EF4-FFF2-40B4-BE49-F238E27FC236}">
                <a16:creationId xmlns:a16="http://schemas.microsoft.com/office/drawing/2014/main" id="{54FFD4E6-B8F9-4E64-B530-04AF07E0850C}"/>
              </a:ext>
            </a:extLst>
          </p:cNvPr>
          <p:cNvSpPr>
            <a:spLocks noGrp="1"/>
          </p:cNvSpPr>
          <p:nvPr>
            <p:ph type="body" sz="quarter" idx="12"/>
          </p:nvPr>
        </p:nvSpPr>
        <p:spPr>
          <a:xfrm>
            <a:off x="1485000" y="269999"/>
            <a:ext cx="7119647" cy="297000"/>
          </a:xfrm>
        </p:spPr>
        <p:txBody>
          <a:bodyPr anchor="b" anchorCtr="0">
            <a:normAutofit/>
          </a:bodyPr>
          <a:lstStyle>
            <a:lvl1pPr>
              <a:defRPr sz="900">
                <a:latin typeface="FlandersArtSans-Medium" panose="00000600000000000000" pitchFamily="2" charset="0"/>
              </a:defRPr>
            </a:lvl1pPr>
          </a:lstStyle>
          <a:p>
            <a:pPr lvl="0"/>
            <a:r>
              <a:rPr lang="nl-NL"/>
              <a:t>Klikken om de tekststijl van het model te bewerken</a:t>
            </a:r>
          </a:p>
        </p:txBody>
      </p:sp>
      <p:sp>
        <p:nvSpPr>
          <p:cNvPr id="10" name="Tekstvak 9">
            <a:extLst>
              <a:ext uri="{FF2B5EF4-FFF2-40B4-BE49-F238E27FC236}">
                <a16:creationId xmlns:a16="http://schemas.microsoft.com/office/drawing/2014/main" id="{A212F108-9916-4A3D-A5BF-C3933DB0BEB8}"/>
              </a:ext>
            </a:extLst>
          </p:cNvPr>
          <p:cNvSpPr txBox="1"/>
          <p:nvPr userDrawn="1"/>
        </p:nvSpPr>
        <p:spPr>
          <a:xfrm rot="1620000">
            <a:off x="217732" y="1039081"/>
            <a:ext cx="829687" cy="540000"/>
          </a:xfrm>
          <a:prstGeom prst="rect">
            <a:avLst/>
          </a:prstGeom>
          <a:noFill/>
        </p:spPr>
        <p:txBody>
          <a:bodyPr wrap="square" lIns="0" tIns="0" rIns="0" bIns="0" rtlCol="0" anchor="b" anchorCtr="0">
            <a:noAutofit/>
          </a:bodyPr>
          <a:lstStyle/>
          <a:p>
            <a:pPr algn="l">
              <a:lnSpc>
                <a:spcPts val="1050"/>
              </a:lnSpc>
            </a:pPr>
            <a:r>
              <a:rPr lang="nl-BE" sz="975" spc="-15" baseline="0">
                <a:solidFill>
                  <a:srgbClr val="3C3D3C"/>
                </a:solidFill>
                <a:latin typeface="FlandersArtSans-Medium" panose="00000600000000000000" pitchFamily="2" charset="0"/>
              </a:rPr>
              <a:t>Lokaal</a:t>
            </a:r>
          </a:p>
          <a:p>
            <a:pPr algn="l">
              <a:lnSpc>
                <a:spcPts val="1050"/>
              </a:lnSpc>
            </a:pPr>
            <a:r>
              <a:rPr lang="nl-BE" sz="975" spc="-15" baseline="0">
                <a:solidFill>
                  <a:srgbClr val="3C3D3C"/>
                </a:solidFill>
                <a:latin typeface="FlandersArtSans-Medium" panose="00000600000000000000" pitchFamily="2" charset="0"/>
              </a:rPr>
              <a:t>  bestuur</a:t>
            </a:r>
          </a:p>
          <a:p>
            <a:pPr algn="l">
              <a:lnSpc>
                <a:spcPts val="1050"/>
              </a:lnSpc>
            </a:pPr>
            <a:r>
              <a:rPr lang="nl-BE" sz="975" spc="-15" baseline="0">
                <a:solidFill>
                  <a:srgbClr val="3C3D3C"/>
                </a:solidFill>
                <a:latin typeface="FlandersArtSans-Medium" panose="00000600000000000000" pitchFamily="2" charset="0"/>
              </a:rPr>
              <a:t>    _____</a:t>
            </a:r>
          </a:p>
        </p:txBody>
      </p:sp>
    </p:spTree>
    <p:extLst>
      <p:ext uri="{BB962C8B-B14F-4D97-AF65-F5344CB8AC3E}">
        <p14:creationId xmlns:p14="http://schemas.microsoft.com/office/powerpoint/2010/main" val="1505980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7_Titeldia">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A7DE7282-F0AA-5641-9378-87770DDC092F}"/>
              </a:ext>
            </a:extLst>
          </p:cNvPr>
          <p:cNvSpPr>
            <a:spLocks noGrp="1"/>
          </p:cNvSpPr>
          <p:nvPr>
            <p:ph type="title"/>
          </p:nvPr>
        </p:nvSpPr>
        <p:spPr>
          <a:xfrm>
            <a:off x="512398" y="1583136"/>
            <a:ext cx="7416002" cy="837001"/>
          </a:xfrm>
        </p:spPr>
        <p:txBody>
          <a:bodyPr wrap="square" anchor="b">
            <a:normAutofit/>
          </a:bodyPr>
          <a:lstStyle>
            <a:lvl1pPr>
              <a:lnSpc>
                <a:spcPct val="100000"/>
              </a:lnSpc>
              <a:defRPr sz="2700" b="0" i="0">
                <a:latin typeface="Flanders Art Serif" pitchFamily="2" charset="77"/>
              </a:defRPr>
            </a:lvl1pPr>
          </a:lstStyle>
          <a:p>
            <a:r>
              <a:rPr lang="en-US"/>
              <a:t>Click to edit Master title style</a:t>
            </a:r>
          </a:p>
        </p:txBody>
      </p:sp>
      <p:sp>
        <p:nvSpPr>
          <p:cNvPr id="9" name="Body Level One…">
            <a:extLst>
              <a:ext uri="{FF2B5EF4-FFF2-40B4-BE49-F238E27FC236}">
                <a16:creationId xmlns:a16="http://schemas.microsoft.com/office/drawing/2014/main" id="{58D8DBBF-8256-294B-BA13-5F6D1ED5D2D1}"/>
              </a:ext>
            </a:extLst>
          </p:cNvPr>
          <p:cNvSpPr txBox="1">
            <a:spLocks noGrp="1"/>
          </p:cNvSpPr>
          <p:nvPr>
            <p:ph type="body" sz="quarter" idx="1" hasCustomPrompt="1"/>
          </p:nvPr>
        </p:nvSpPr>
        <p:spPr>
          <a:xfrm>
            <a:off x="512398" y="2571753"/>
            <a:ext cx="7416002" cy="1583134"/>
          </a:xfrm>
          <a:prstGeom prst="rect">
            <a:avLst/>
          </a:prstGeom>
        </p:spPr>
        <p:txBody>
          <a:bodyPr wrap="square" lIns="0" tIns="0" rIns="0" bIns="0" anchor="t">
            <a:noAutofit/>
          </a:bodyPr>
          <a:lstStyle>
            <a:lvl1pPr marL="0" indent="0">
              <a:lnSpc>
                <a:spcPts val="2400"/>
              </a:lnSpc>
              <a:buSzTx/>
              <a:buNone/>
              <a:defRPr sz="1800"/>
            </a:lvl1pPr>
            <a:lvl2pPr marL="0" indent="342908">
              <a:lnSpc>
                <a:spcPts val="2400"/>
              </a:lnSpc>
              <a:buSzTx/>
              <a:buNone/>
              <a:defRPr sz="1800"/>
            </a:lvl2pPr>
            <a:lvl3pPr marL="0" indent="685817">
              <a:lnSpc>
                <a:spcPts val="2400"/>
              </a:lnSpc>
              <a:buSzTx/>
              <a:buNone/>
              <a:defRPr sz="1800"/>
            </a:lvl3pPr>
            <a:lvl4pPr marL="0" indent="1028726">
              <a:lnSpc>
                <a:spcPts val="2400"/>
              </a:lnSpc>
              <a:buSzTx/>
              <a:buNone/>
              <a:defRPr sz="1800"/>
            </a:lvl4pPr>
            <a:lvl5pPr marL="0" indent="1371635">
              <a:lnSpc>
                <a:spcPts val="2400"/>
              </a:lnSpc>
              <a:buSzTx/>
              <a:buNone/>
              <a:defRPr sz="18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0269491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grpSp>
        <p:nvGrpSpPr>
          <p:cNvPr id="16" name="Groeperen 15"/>
          <p:cNvGrpSpPr/>
          <p:nvPr userDrawn="1"/>
        </p:nvGrpSpPr>
        <p:grpSpPr>
          <a:xfrm>
            <a:off x="288003" y="216001"/>
            <a:ext cx="6033505" cy="4699106"/>
            <a:chOff x="288001" y="288000"/>
            <a:chExt cx="6033505" cy="6265475"/>
          </a:xfrm>
          <a:solidFill>
            <a:schemeClr val="accent1"/>
          </a:solidFill>
        </p:grpSpPr>
        <p:sp>
          <p:nvSpPr>
            <p:cNvPr id="12" name="Rechthoek 11"/>
            <p:cNvSpPr>
              <a:spLocks/>
            </p:cNvSpPr>
            <p:nvPr userDrawn="1"/>
          </p:nvSpPr>
          <p:spPr>
            <a:xfrm>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3" name="Rechthoekige driehoek 12"/>
            <p:cNvSpPr/>
            <p:nvPr userDrawn="1"/>
          </p:nvSpPr>
          <p:spPr>
            <a:xfrm>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1332000" y="1917001"/>
            <a:ext cx="3816000" cy="1457999"/>
          </a:xfrm>
        </p:spPr>
        <p:txBody>
          <a:bodyPr wrap="square" anchor="t" anchorCtr="0">
            <a:noAutofit/>
          </a:bodyPr>
          <a:lstStyle>
            <a:lvl1pPr algn="l">
              <a:lnSpc>
                <a:spcPts val="3900"/>
              </a:lnSpc>
              <a:defRPr sz="39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1333577" y="3488229"/>
            <a:ext cx="3816000" cy="918000"/>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
        <p:nvSpPr>
          <p:cNvPr id="14"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1273513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grpSp>
        <p:nvGrpSpPr>
          <p:cNvPr id="12" name="Groeperen 11"/>
          <p:cNvGrpSpPr/>
          <p:nvPr userDrawn="1"/>
        </p:nvGrpSpPr>
        <p:grpSpPr>
          <a:xfrm>
            <a:off x="288000" y="214894"/>
            <a:ext cx="8553506" cy="4699106"/>
            <a:chOff x="288000" y="288000"/>
            <a:chExt cx="8553506" cy="6265475"/>
          </a:xfrm>
          <a:solidFill>
            <a:schemeClr val="accent1"/>
          </a:solidFill>
        </p:grpSpPr>
        <p:sp>
          <p:nvSpPr>
            <p:cNvPr id="10" name="Rechthoek 9"/>
            <p:cNvSpPr>
              <a:spLocks/>
            </p:cNvSpPr>
            <p:nvPr userDrawn="1"/>
          </p:nvSpPr>
          <p:spPr>
            <a:xfrm>
              <a:off x="288000" y="288000"/>
              <a:ext cx="6767999"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1" name="Rechthoekige driehoek 10"/>
            <p:cNvSpPr/>
            <p:nvPr userDrawn="1"/>
          </p:nvSpPr>
          <p:spPr>
            <a:xfrm>
              <a:off x="705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2304000" y="1890002"/>
            <a:ext cx="5342082" cy="1184783"/>
          </a:xfrm>
        </p:spPr>
        <p:txBody>
          <a:bodyPr anchor="b" anchorCtr="0">
            <a:noAutofit/>
          </a:bodyPr>
          <a:lstStyle>
            <a:lvl1pPr algn="l">
              <a:lnSpc>
                <a:spcPts val="4050"/>
              </a:lnSpc>
              <a:defRPr sz="41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2304000" y="3131027"/>
            <a:ext cx="5354606" cy="790281"/>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sp>
        <p:nvSpPr>
          <p:cNvPr id="13"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401875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grpSp>
        <p:nvGrpSpPr>
          <p:cNvPr id="4" name="Groeperen 3"/>
          <p:cNvGrpSpPr/>
          <p:nvPr userDrawn="1"/>
        </p:nvGrpSpPr>
        <p:grpSpPr>
          <a:xfrm>
            <a:off x="1476003" y="216001"/>
            <a:ext cx="7379999" cy="4699106"/>
            <a:chOff x="1476000" y="288000"/>
            <a:chExt cx="7379999" cy="6265475"/>
          </a:xfrm>
          <a:solidFill>
            <a:schemeClr val="accent1"/>
          </a:solidFill>
        </p:grpSpPr>
        <p:sp>
          <p:nvSpPr>
            <p:cNvPr id="8" name="Rechthoek 7"/>
            <p:cNvSpPr>
              <a:spLocks/>
            </p:cNvSpPr>
            <p:nvPr userDrawn="1"/>
          </p:nvSpPr>
          <p:spPr>
            <a:xfrm>
              <a:off x="3277896" y="288000"/>
              <a:ext cx="5578103"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0" name="Rechthoekige driehoek 9"/>
            <p:cNvSpPr/>
            <p:nvPr userDrawn="1"/>
          </p:nvSpPr>
          <p:spPr>
            <a:xfrm flipH="1">
              <a:off x="1476000" y="288000"/>
              <a:ext cx="1800000"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3996052" y="1578431"/>
            <a:ext cx="3816000" cy="1863000"/>
          </a:xfrm>
        </p:spPr>
        <p:txBody>
          <a:bodyPr anchor="t" anchorCtr="0">
            <a:noAutofit/>
          </a:bodyPr>
          <a:lstStyle>
            <a:lvl1pPr algn="l">
              <a:lnSpc>
                <a:spcPts val="4050"/>
              </a:lnSpc>
              <a:defRPr sz="4100"/>
            </a:lvl1pPr>
          </a:lstStyle>
          <a:p>
            <a:r>
              <a:rPr lang="nl-NL"/>
              <a:t>Klik om de stijl te bewerken</a:t>
            </a:r>
            <a:endParaRPr lang="nl-BE"/>
          </a:p>
        </p:txBody>
      </p:sp>
      <p:sp>
        <p:nvSpPr>
          <p:cNvPr id="3" name="Ondertitel 2"/>
          <p:cNvSpPr>
            <a:spLocks noGrp="1"/>
          </p:cNvSpPr>
          <p:nvPr>
            <p:ph type="subTitle" idx="1"/>
          </p:nvPr>
        </p:nvSpPr>
        <p:spPr>
          <a:xfrm>
            <a:off x="4000832" y="3473717"/>
            <a:ext cx="3816000" cy="918000"/>
          </a:xfrm>
          <a:prstGeom prst="rect">
            <a:avLst/>
          </a:prstGeom>
        </p:spPr>
        <p:txBody>
          <a:bodyPr bIns="0">
            <a:noAutofit/>
          </a:bodyPr>
          <a:lstStyle>
            <a:lvl1pPr marL="0" indent="0" algn="l">
              <a:lnSpc>
                <a:spcPts val="1320"/>
              </a:lnSpc>
              <a:spcBef>
                <a:spcPts val="0"/>
              </a:spcBef>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8402" y="346274"/>
            <a:ext cx="1848750" cy="540000"/>
          </a:xfrm>
          <a:prstGeom prst="rect">
            <a:avLst/>
          </a:prstGeom>
        </p:spPr>
      </p:pic>
      <p:sp>
        <p:nvSpPr>
          <p:cNvPr id="12" name="Tijdelijke aanduiding voor tekst 2"/>
          <p:cNvSpPr>
            <a:spLocks noGrp="1"/>
          </p:cNvSpPr>
          <p:nvPr>
            <p:ph idx="12" hasCustomPrompt="1"/>
          </p:nvPr>
        </p:nvSpPr>
        <p:spPr>
          <a:xfrm>
            <a:off x="3636022" y="4533079"/>
            <a:ext cx="4773240" cy="264600"/>
          </a:xfrm>
          <a:prstGeom prst="rect">
            <a:avLst/>
          </a:prstGeom>
        </p:spPr>
        <p:txBody>
          <a:bodyPr vert="horz" lIns="0" tIns="0" rIns="0" bIns="0" rtlCol="0" anchor="t" anchorCtr="0">
            <a:noAutofit/>
          </a:bodyPr>
          <a:lstStyle>
            <a:lvl1pPr marL="0" indent="0" algn="r">
              <a:buFontTx/>
              <a:buNone/>
              <a:defRPr sz="1300">
                <a:latin typeface="FlandersArtSans-Regular" panose="00000500000000000000" pitchFamily="2" charset="0"/>
              </a:defRPr>
            </a:lvl1pPr>
            <a:lvl5pPr algn="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33842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5"/>
        <p:cNvGrpSpPr/>
        <p:nvPr/>
      </p:nvGrpSpPr>
      <p:grpSpPr>
        <a:xfrm>
          <a:off x="0" y="0"/>
          <a:ext cx="0" cy="0"/>
          <a:chOff x="0" y="0"/>
          <a:chExt cx="0" cy="0"/>
        </a:xfrm>
      </p:grpSpPr>
      <p:sp>
        <p:nvSpPr>
          <p:cNvPr id="26" name="Google Shape;26;p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7" name="Google Shape;27;p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8" name="Google Shape;28;p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 name="Google Shape;29;p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 name="Google Shape;30;p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grpSp>
        <p:nvGrpSpPr>
          <p:cNvPr id="11" name="Groep 10"/>
          <p:cNvGrpSpPr/>
          <p:nvPr userDrawn="1"/>
        </p:nvGrpSpPr>
        <p:grpSpPr>
          <a:xfrm>
            <a:off x="-1" y="0"/>
            <a:ext cx="6228000" cy="5143500"/>
            <a:chOff x="288001" y="288000"/>
            <a:chExt cx="6033505" cy="6265475"/>
          </a:xfrm>
          <a:solidFill>
            <a:schemeClr val="accent1"/>
          </a:solidFill>
        </p:grpSpPr>
        <p:sp>
          <p:nvSpPr>
            <p:cNvPr id="9" name="Rechthoek 8"/>
            <p:cNvSpPr>
              <a:spLocks/>
            </p:cNvSpPr>
            <p:nvPr userDrawn="1"/>
          </p:nvSpPr>
          <p:spPr>
            <a:xfrm flipV="1">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0" name="Rechthoekige driehoek 9"/>
            <p:cNvSpPr/>
            <p:nvPr userDrawn="1"/>
          </p:nvSpPr>
          <p:spPr>
            <a:xfrm flipV="1">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sp>
        <p:nvSpPr>
          <p:cNvPr id="7" name="Tijdelijke aanduiding voor dianummer 6"/>
          <p:cNvSpPr>
            <a:spLocks noGrp="1"/>
          </p:cNvSpPr>
          <p:nvPr>
            <p:ph type="sldNum" sz="quarter" idx="12"/>
          </p:nvPr>
        </p:nvSpPr>
        <p:spPr>
          <a:xfrm>
            <a:off x="6876017" y="4746210"/>
            <a:ext cx="2141621" cy="273844"/>
          </a:xfrm>
          <a:prstGeom prst="rect">
            <a:avLst/>
          </a:prstGeom>
        </p:spPr>
        <p:txBody>
          <a:bodyPr/>
          <a:lstStyle>
            <a:lvl1pPr>
              <a:defRPr sz="700">
                <a:latin typeface="FlandersArtSans-Regular" panose="00000500000000000000" pitchFamily="2" charset="0"/>
              </a:defRPr>
            </a:lvl1pPr>
          </a:lstStyle>
          <a:p>
            <a:fld id="{7749CDD0-7D77-4D23-9A27-F361E39BA472}" type="datetime1">
              <a:rPr lang="nl-BE" smtClean="0"/>
              <a:pPr/>
              <a:t>9/06/2020</a:t>
            </a:fld>
            <a:r>
              <a:rPr lang="nl-BE"/>
              <a:t> </a:t>
            </a:r>
            <a:r>
              <a:rPr lang="nl-BE" b="1"/>
              <a:t>│</a:t>
            </a:r>
            <a:fld id="{B263F6C6-2226-4286-8995-C42CB1E7C290}" type="slidenum">
              <a:rPr lang="nl-BE" smtClean="0"/>
              <a:pPr/>
              <a:t>‹#›</a:t>
            </a:fld>
            <a:endParaRPr lang="nl-BE"/>
          </a:p>
        </p:txBody>
      </p:sp>
      <p:sp>
        <p:nvSpPr>
          <p:cNvPr id="8" name="Titel 1"/>
          <p:cNvSpPr>
            <a:spLocks noGrp="1"/>
          </p:cNvSpPr>
          <p:nvPr>
            <p:ph type="ctrTitle"/>
          </p:nvPr>
        </p:nvSpPr>
        <p:spPr>
          <a:xfrm>
            <a:off x="1332003" y="567635"/>
            <a:ext cx="3456131" cy="1350000"/>
          </a:xfrm>
        </p:spPr>
        <p:txBody>
          <a:bodyPr anchor="b" anchorCtr="0">
            <a:noAutofit/>
          </a:bodyPr>
          <a:lstStyle>
            <a:lvl1pPr algn="l">
              <a:lnSpc>
                <a:spcPts val="2850"/>
              </a:lnSpc>
              <a:defRPr sz="28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5" name="Tijdelijke aanduiding voor inhoud 4"/>
          <p:cNvSpPr>
            <a:spLocks noGrp="1"/>
          </p:cNvSpPr>
          <p:nvPr>
            <p:ph sz="quarter" idx="13"/>
          </p:nvPr>
        </p:nvSpPr>
        <p:spPr>
          <a:xfrm>
            <a:off x="1332000" y="2240587"/>
            <a:ext cx="3112678" cy="2077574"/>
          </a:xfrm>
        </p:spPr>
        <p:txBody>
          <a:bodyPr/>
          <a:lstStyle>
            <a:lvl1pPr marL="0" indent="0">
              <a:lnSpc>
                <a:spcPts val="1875"/>
              </a:lnSpc>
              <a:spcBef>
                <a:spcPts val="0"/>
              </a:spcBef>
              <a:buFontTx/>
              <a:buNone/>
              <a:defRPr sz="1600">
                <a:latin typeface="FlandersArtSans-Regular" panose="00000500000000000000" pitchFamily="2" charset="0"/>
              </a:defRPr>
            </a:lvl1pPr>
            <a:lvl2pPr>
              <a:defRPr sz="1400"/>
            </a:lvl2pPr>
            <a:lvl3pPr>
              <a:defRPr sz="1400"/>
            </a:lvl3pPr>
            <a:lvl4pPr>
              <a:defRPr sz="1400"/>
            </a:lvl4pPr>
            <a:lvl5pPr>
              <a:defRPr sz="14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Tree>
    <p:extLst>
      <p:ext uri="{BB962C8B-B14F-4D97-AF65-F5344CB8AC3E}">
        <p14:creationId xmlns:p14="http://schemas.microsoft.com/office/powerpoint/2010/main" val="3210186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078519" y="-15980"/>
            <a:ext cx="6065483" cy="4232747"/>
          </a:xfrm>
          <a:prstGeom prst="rect">
            <a:avLst/>
          </a:prstGeom>
          <a:noFill/>
          <a:ln>
            <a:noFill/>
          </a:ln>
        </p:spPr>
      </p:pic>
      <p:sp>
        <p:nvSpPr>
          <p:cNvPr id="17" name="Google Shape;17;p2"/>
          <p:cNvSpPr/>
          <p:nvPr/>
        </p:nvSpPr>
        <p:spPr>
          <a:xfrm>
            <a:off x="1" y="-15979"/>
            <a:ext cx="6334146"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pic>
        <p:nvPicPr>
          <p:cNvPr id="18" name="Google Shape;18;p2"/>
          <p:cNvPicPr preferRelativeResize="0"/>
          <p:nvPr/>
        </p:nvPicPr>
        <p:blipFill rotWithShape="1">
          <a:blip r:embed="rId3">
            <a:alphaModFix/>
          </a:blip>
          <a:srcRect/>
          <a:stretch/>
        </p:blipFill>
        <p:spPr>
          <a:xfrm>
            <a:off x="646314" y="519521"/>
            <a:ext cx="1347591" cy="550863"/>
          </a:xfrm>
          <a:prstGeom prst="rect">
            <a:avLst/>
          </a:prstGeom>
          <a:noFill/>
          <a:ln>
            <a:noFill/>
          </a:ln>
        </p:spPr>
      </p:pic>
      <p:sp>
        <p:nvSpPr>
          <p:cNvPr id="19" name="Google Shape;19;p2"/>
          <p:cNvSpPr txBox="1">
            <a:spLocks noGrp="1"/>
          </p:cNvSpPr>
          <p:nvPr>
            <p:ph type="subTitle" idx="1"/>
          </p:nvPr>
        </p:nvSpPr>
        <p:spPr>
          <a:xfrm>
            <a:off x="646330" y="3274425"/>
            <a:ext cx="4702500" cy="834300"/>
          </a:xfrm>
          <a:prstGeom prst="rect">
            <a:avLst/>
          </a:prstGeom>
          <a:noFill/>
          <a:ln>
            <a:noFill/>
          </a:ln>
        </p:spPr>
        <p:txBody>
          <a:bodyPr spcFirstLastPara="1" wrap="square" lIns="79125" tIns="39550" rIns="79125" bIns="39550" anchor="t" anchorCtr="0">
            <a:no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20" name="Google Shape;20;p2"/>
          <p:cNvSpPr txBox="1">
            <a:spLocks noGrp="1"/>
          </p:cNvSpPr>
          <p:nvPr>
            <p:ph type="title"/>
          </p:nvPr>
        </p:nvSpPr>
        <p:spPr>
          <a:xfrm>
            <a:off x="646329" y="1178314"/>
            <a:ext cx="3910500" cy="2096100"/>
          </a:xfrm>
          <a:prstGeom prst="rect">
            <a:avLst/>
          </a:prstGeom>
          <a:noFill/>
          <a:ln>
            <a:noFill/>
          </a:ln>
        </p:spPr>
        <p:txBody>
          <a:bodyPr spcFirstLastPara="1" wrap="square" lIns="79125" tIns="39550" rIns="79125" bIns="39550" anchor="b" anchorCtr="0">
            <a:no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21" name="Google Shape;21;p2"/>
          <p:cNvPicPr preferRelativeResize="0"/>
          <p:nvPr/>
        </p:nvPicPr>
        <p:blipFill rotWithShape="1">
          <a:blip r:embed="rId4">
            <a:alphaModFix/>
          </a:blip>
          <a:srcRect/>
          <a:stretch/>
        </p:blipFill>
        <p:spPr>
          <a:xfrm>
            <a:off x="646323" y="4327650"/>
            <a:ext cx="1056115" cy="297175"/>
          </a:xfrm>
          <a:prstGeom prst="rect">
            <a:avLst/>
          </a:prstGeom>
          <a:noFill/>
          <a:ln>
            <a:noFill/>
          </a:ln>
        </p:spPr>
      </p:pic>
      <p:sp>
        <p:nvSpPr>
          <p:cNvPr id="22" name="Google Shape;22;p2"/>
          <p:cNvSpPr txBox="1"/>
          <p:nvPr/>
        </p:nvSpPr>
        <p:spPr>
          <a:xfrm>
            <a:off x="6025494" y="4548634"/>
            <a:ext cx="2952300" cy="207600"/>
          </a:xfrm>
          <a:prstGeom prst="rect">
            <a:avLst/>
          </a:prstGeom>
          <a:noFill/>
          <a:ln>
            <a:noFill/>
          </a:ln>
        </p:spPr>
        <p:txBody>
          <a:bodyPr spcFirstLastPara="1" wrap="square" lIns="39550" tIns="39550" rIns="39550" bIns="39550"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www.vlaanderen.be/informatievlaanderen</a:t>
            </a:r>
            <a:endParaRPr sz="12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3"/>
        <p:cNvGrpSpPr/>
        <p:nvPr/>
      </p:nvGrpSpPr>
      <p:grpSpPr>
        <a:xfrm>
          <a:off x="0" y="0"/>
          <a:ext cx="0" cy="0"/>
          <a:chOff x="0" y="0"/>
          <a:chExt cx="0" cy="0"/>
        </a:xfrm>
      </p:grpSpPr>
      <p:sp>
        <p:nvSpPr>
          <p:cNvPr id="24" name="Google Shape;24;p3"/>
          <p:cNvSpPr txBox="1">
            <a:spLocks noGrp="1"/>
          </p:cNvSpPr>
          <p:nvPr>
            <p:ph type="body" idx="1"/>
          </p:nvPr>
        </p:nvSpPr>
        <p:spPr>
          <a:xfrm>
            <a:off x="628650" y="1111661"/>
            <a:ext cx="7886700" cy="3744300"/>
          </a:xfrm>
          <a:prstGeom prst="rect">
            <a:avLst/>
          </a:prstGeom>
          <a:noFill/>
          <a:ln>
            <a:noFill/>
          </a:ln>
        </p:spPr>
        <p:txBody>
          <a:bodyPr spcFirstLastPara="1" wrap="square" lIns="79125" tIns="39550" rIns="79125" bIns="39550" anchor="t" anchorCtr="0">
            <a:noAutofit/>
          </a:bodyPr>
          <a:lstStyle>
            <a:lvl1pPr marL="457200" marR="0" lvl="0" indent="-36195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
        <p:nvSpPr>
          <p:cNvPr id="25" name="Google Shape;25;p3"/>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6" name="Google Shape;26;p3"/>
          <p:cNvSpPr txBox="1">
            <a:spLocks noGrp="1"/>
          </p:cNvSpPr>
          <p:nvPr>
            <p:ph type="sldNum" idx="12"/>
          </p:nvPr>
        </p:nvSpPr>
        <p:spPr>
          <a:xfrm>
            <a:off x="8164677" y="4855953"/>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l="763" t="1399" r="6439" b="3434"/>
          <a:stretch/>
        </p:blipFill>
        <p:spPr>
          <a:xfrm>
            <a:off x="323525" y="0"/>
            <a:ext cx="8820474" cy="5143501"/>
          </a:xfrm>
          <a:prstGeom prst="rect">
            <a:avLst/>
          </a:prstGeom>
          <a:noFill/>
          <a:ln>
            <a:noFill/>
          </a:ln>
        </p:spPr>
      </p:pic>
      <p:sp>
        <p:nvSpPr>
          <p:cNvPr id="29" name="Google Shape;29;p4"/>
          <p:cNvSpPr txBox="1">
            <a:spLocks noGrp="1"/>
          </p:cNvSpPr>
          <p:nvPr>
            <p:ph type="subTitle" idx="1"/>
          </p:nvPr>
        </p:nvSpPr>
        <p:spPr>
          <a:xfrm>
            <a:off x="1813992" y="3705876"/>
            <a:ext cx="6858000" cy="1241700"/>
          </a:xfrm>
          <a:prstGeom prst="rect">
            <a:avLst/>
          </a:prstGeom>
          <a:noFill/>
          <a:ln>
            <a:noFill/>
          </a:ln>
        </p:spPr>
        <p:txBody>
          <a:bodyPr spcFirstLastPara="1" wrap="square" lIns="79125" tIns="39550" rIns="79125" bIns="39550" anchor="t" anchorCtr="0">
            <a:noAutofit/>
          </a:bodyPr>
          <a:lstStyle>
            <a:lvl1pPr lvl="0" algn="r">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30" name="Google Shape;30;p4"/>
          <p:cNvSpPr txBox="1">
            <a:spLocks noGrp="1"/>
          </p:cNvSpPr>
          <p:nvPr>
            <p:ph type="title"/>
          </p:nvPr>
        </p:nvSpPr>
        <p:spPr>
          <a:xfrm>
            <a:off x="899593" y="1501900"/>
            <a:ext cx="7772400" cy="2096100"/>
          </a:xfrm>
          <a:prstGeom prst="rect">
            <a:avLst/>
          </a:prstGeom>
          <a:noFill/>
          <a:ln>
            <a:noFill/>
          </a:ln>
        </p:spPr>
        <p:txBody>
          <a:bodyPr spcFirstLastPara="1" wrap="square" lIns="79125" tIns="39550" rIns="79125" bIns="39550" anchor="b" anchorCtr="0">
            <a:noAutofit/>
          </a:bodyPr>
          <a:lstStyle>
            <a:lvl1pPr lvl="0" algn="r">
              <a:lnSpc>
                <a:spcPct val="90000"/>
              </a:lnSpc>
              <a:spcBef>
                <a:spcPts val="0"/>
              </a:spcBef>
              <a:spcAft>
                <a:spcPts val="0"/>
              </a:spcAft>
              <a:buClr>
                <a:schemeClr val="dk1"/>
              </a:buClr>
              <a:buSzPts val="3100"/>
              <a:buFont typeface="Arial"/>
              <a:buNone/>
              <a:defRPr sz="3100">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el">
  <p:cSld name="Titel">
    <p:spTree>
      <p:nvGrpSpPr>
        <p:cNvPr id="1" name="Shape 31"/>
        <p:cNvGrpSpPr/>
        <p:nvPr/>
      </p:nvGrpSpPr>
      <p:grpSpPr>
        <a:xfrm>
          <a:off x="0" y="0"/>
          <a:ext cx="0" cy="0"/>
          <a:chOff x="0" y="0"/>
          <a:chExt cx="0" cy="0"/>
        </a:xfrm>
      </p:grpSpPr>
      <p:sp>
        <p:nvSpPr>
          <p:cNvPr id="32" name="Google Shape;32;p5"/>
          <p:cNvSpPr/>
          <p:nvPr/>
        </p:nvSpPr>
        <p:spPr>
          <a:xfrm>
            <a:off x="2" y="0"/>
            <a:ext cx="8876034" cy="5143500"/>
          </a:xfrm>
          <a:custGeom>
            <a:avLst/>
            <a:gdLst/>
            <a:ahLst/>
            <a:cxnLst/>
            <a:rect l="l" t="t" r="r" b="b"/>
            <a:pathLst>
              <a:path w="21600" h="21600" extrusionOk="0">
                <a:moveTo>
                  <a:pt x="0" y="37"/>
                </a:moveTo>
                <a:lnTo>
                  <a:pt x="18835" y="0"/>
                </a:lnTo>
                <a:lnTo>
                  <a:pt x="21600" y="21600"/>
                </a:lnTo>
                <a:lnTo>
                  <a:pt x="33" y="21600"/>
                </a:lnTo>
                <a:lnTo>
                  <a:pt x="0" y="37"/>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pic>
        <p:nvPicPr>
          <p:cNvPr id="33" name="Google Shape;33;p5"/>
          <p:cNvPicPr preferRelativeResize="0"/>
          <p:nvPr/>
        </p:nvPicPr>
        <p:blipFill rotWithShape="1">
          <a:blip r:embed="rId2">
            <a:alphaModFix/>
          </a:blip>
          <a:srcRect/>
          <a:stretch/>
        </p:blipFill>
        <p:spPr>
          <a:xfrm>
            <a:off x="646314" y="519521"/>
            <a:ext cx="1800000" cy="550863"/>
          </a:xfrm>
          <a:prstGeom prst="rect">
            <a:avLst/>
          </a:prstGeom>
          <a:noFill/>
          <a:ln>
            <a:noFill/>
          </a:ln>
        </p:spPr>
      </p:pic>
      <p:sp>
        <p:nvSpPr>
          <p:cNvPr id="34" name="Google Shape;34;p5"/>
          <p:cNvSpPr txBox="1">
            <a:spLocks noGrp="1"/>
          </p:cNvSpPr>
          <p:nvPr>
            <p:ph type="subTitle" idx="1"/>
          </p:nvPr>
        </p:nvSpPr>
        <p:spPr>
          <a:xfrm>
            <a:off x="949579" y="3382375"/>
            <a:ext cx="6862800" cy="834300"/>
          </a:xfrm>
          <a:prstGeom prst="rect">
            <a:avLst/>
          </a:prstGeom>
          <a:noFill/>
          <a:ln>
            <a:noFill/>
          </a:ln>
        </p:spPr>
        <p:txBody>
          <a:bodyPr spcFirstLastPara="1" wrap="square" lIns="79125" tIns="39550" rIns="79125" bIns="39550" anchor="t" anchorCtr="0">
            <a:no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35" name="Google Shape;35;p5"/>
          <p:cNvSpPr txBox="1">
            <a:spLocks noGrp="1"/>
          </p:cNvSpPr>
          <p:nvPr>
            <p:ph type="title"/>
          </p:nvPr>
        </p:nvSpPr>
        <p:spPr>
          <a:xfrm>
            <a:off x="949580" y="1163814"/>
            <a:ext cx="6862800" cy="2096100"/>
          </a:xfrm>
          <a:prstGeom prst="rect">
            <a:avLst/>
          </a:prstGeom>
          <a:noFill/>
          <a:ln>
            <a:noFill/>
          </a:ln>
        </p:spPr>
        <p:txBody>
          <a:bodyPr spcFirstLastPara="1" wrap="square" lIns="79125" tIns="39550" rIns="79125" bIns="39550" anchor="b" anchorCtr="0">
            <a:no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36" name="Google Shape;36;p5"/>
          <p:cNvPicPr preferRelativeResize="0"/>
          <p:nvPr/>
        </p:nvPicPr>
        <p:blipFill rotWithShape="1">
          <a:blip r:embed="rId3">
            <a:alphaModFix/>
          </a:blip>
          <a:srcRect/>
          <a:stretch/>
        </p:blipFill>
        <p:spPr>
          <a:xfrm>
            <a:off x="646313" y="4327651"/>
            <a:ext cx="1408178" cy="297181"/>
          </a:xfrm>
          <a:prstGeom prst="rect">
            <a:avLst/>
          </a:prstGeom>
          <a:noFill/>
          <a:ln>
            <a:noFill/>
          </a:ln>
        </p:spPr>
      </p:pic>
      <p:sp>
        <p:nvSpPr>
          <p:cNvPr id="37" name="Google Shape;37;p5"/>
          <p:cNvSpPr txBox="1"/>
          <p:nvPr/>
        </p:nvSpPr>
        <p:spPr>
          <a:xfrm>
            <a:off x="6084169" y="4417084"/>
            <a:ext cx="2952300" cy="207600"/>
          </a:xfrm>
          <a:prstGeom prst="rect">
            <a:avLst/>
          </a:prstGeom>
          <a:noFill/>
          <a:ln>
            <a:noFill/>
          </a:ln>
        </p:spPr>
        <p:txBody>
          <a:bodyPr spcFirstLastPara="1" wrap="square" lIns="39550" tIns="39550" rIns="39550" bIns="39550"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www.vlaanderen.be/informatievlaanderen</a:t>
            </a:r>
            <a:endParaRPr sz="12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el 3">
  <p:cSld name="Titel 3">
    <p:spTree>
      <p:nvGrpSpPr>
        <p:cNvPr id="1"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a:stretch/>
        </p:blipFill>
        <p:spPr>
          <a:xfrm>
            <a:off x="323529" y="1"/>
            <a:ext cx="8820470" cy="4216767"/>
          </a:xfrm>
          <a:prstGeom prst="rect">
            <a:avLst/>
          </a:prstGeom>
          <a:noFill/>
          <a:ln>
            <a:noFill/>
          </a:ln>
        </p:spPr>
      </p:pic>
      <p:pic>
        <p:nvPicPr>
          <p:cNvPr id="40" name="Google Shape;40;p6"/>
          <p:cNvPicPr preferRelativeResize="0"/>
          <p:nvPr/>
        </p:nvPicPr>
        <p:blipFill rotWithShape="1">
          <a:blip r:embed="rId3">
            <a:alphaModFix/>
          </a:blip>
          <a:srcRect/>
          <a:stretch/>
        </p:blipFill>
        <p:spPr>
          <a:xfrm>
            <a:off x="646313" y="4327651"/>
            <a:ext cx="1408178" cy="297181"/>
          </a:xfrm>
          <a:prstGeom prst="rect">
            <a:avLst/>
          </a:prstGeom>
          <a:noFill/>
          <a:ln>
            <a:noFill/>
          </a:ln>
        </p:spPr>
      </p:pic>
      <p:sp>
        <p:nvSpPr>
          <p:cNvPr id="41" name="Google Shape;41;p6"/>
          <p:cNvSpPr txBox="1">
            <a:spLocks noGrp="1"/>
          </p:cNvSpPr>
          <p:nvPr>
            <p:ph type="title"/>
          </p:nvPr>
        </p:nvSpPr>
        <p:spPr>
          <a:xfrm>
            <a:off x="949580" y="1163814"/>
            <a:ext cx="6858000" cy="2096100"/>
          </a:xfrm>
          <a:prstGeom prst="rect">
            <a:avLst/>
          </a:prstGeom>
          <a:noFill/>
          <a:ln>
            <a:noFill/>
          </a:ln>
        </p:spPr>
        <p:txBody>
          <a:bodyPr spcFirstLastPara="1" wrap="square" lIns="79125" tIns="39550" rIns="79125" bIns="39550" anchor="b" anchorCtr="0">
            <a:noAutofit/>
          </a:bodyPr>
          <a:lstStyle>
            <a:lvl1pPr lvl="0" algn="l">
              <a:lnSpc>
                <a:spcPct val="90000"/>
              </a:lnSpc>
              <a:spcBef>
                <a:spcPts val="0"/>
              </a:spcBef>
              <a:spcAft>
                <a:spcPts val="0"/>
              </a:spcAft>
              <a:buClr>
                <a:schemeClr val="accent1"/>
              </a:buClr>
              <a:buSzPts val="3100"/>
              <a:buFont typeface="Arial"/>
              <a:buNone/>
              <a:defRPr sz="3100">
                <a:solidFill>
                  <a:schemeClr val="accent1"/>
                </a:solidFill>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2" name="Google Shape;42;p6"/>
          <p:cNvSpPr/>
          <p:nvPr/>
        </p:nvSpPr>
        <p:spPr>
          <a:xfrm>
            <a:off x="0" y="0"/>
            <a:ext cx="323400" cy="5143500"/>
          </a:xfrm>
          <a:prstGeom prst="rect">
            <a:avLst/>
          </a:pr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pic>
        <p:nvPicPr>
          <p:cNvPr id="43" name="Google Shape;43;p6"/>
          <p:cNvPicPr preferRelativeResize="0"/>
          <p:nvPr/>
        </p:nvPicPr>
        <p:blipFill rotWithShape="1">
          <a:blip r:embed="rId4">
            <a:alphaModFix/>
          </a:blip>
          <a:srcRect/>
          <a:stretch/>
        </p:blipFill>
        <p:spPr>
          <a:xfrm>
            <a:off x="646312" y="515456"/>
            <a:ext cx="1800000" cy="525761"/>
          </a:xfrm>
          <a:prstGeom prst="rect">
            <a:avLst/>
          </a:prstGeom>
          <a:noFill/>
          <a:ln>
            <a:noFill/>
          </a:ln>
        </p:spPr>
      </p:pic>
      <p:sp>
        <p:nvSpPr>
          <p:cNvPr id="44" name="Google Shape;44;p6"/>
          <p:cNvSpPr txBox="1"/>
          <p:nvPr/>
        </p:nvSpPr>
        <p:spPr>
          <a:xfrm>
            <a:off x="6084169" y="4417084"/>
            <a:ext cx="2952300" cy="207600"/>
          </a:xfrm>
          <a:prstGeom prst="rect">
            <a:avLst/>
          </a:prstGeom>
          <a:noFill/>
          <a:ln>
            <a:noFill/>
          </a:ln>
        </p:spPr>
        <p:txBody>
          <a:bodyPr spcFirstLastPara="1" wrap="square" lIns="39550" tIns="39550" rIns="39550" bIns="39550"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www.vlaanderen.be/informatievlaanderen</a:t>
            </a:r>
            <a:endParaRPr sz="1200"/>
          </a:p>
        </p:txBody>
      </p:sp>
      <p:sp>
        <p:nvSpPr>
          <p:cNvPr id="45" name="Google Shape;45;p6"/>
          <p:cNvSpPr txBox="1">
            <a:spLocks noGrp="1"/>
          </p:cNvSpPr>
          <p:nvPr>
            <p:ph type="subTitle" idx="1"/>
          </p:nvPr>
        </p:nvSpPr>
        <p:spPr>
          <a:xfrm>
            <a:off x="949580" y="3382375"/>
            <a:ext cx="6858000" cy="711600"/>
          </a:xfrm>
          <a:prstGeom prst="rect">
            <a:avLst/>
          </a:prstGeom>
          <a:noFill/>
          <a:ln>
            <a:noFill/>
          </a:ln>
        </p:spPr>
        <p:txBody>
          <a:bodyPr spcFirstLastPara="1" wrap="square" lIns="79125" tIns="39550" rIns="79125" bIns="39550" anchor="t" anchorCtr="0">
            <a:noAutofit/>
          </a:bodyPr>
          <a:lstStyle>
            <a:lvl1pPr lvl="0" algn="l">
              <a:lnSpc>
                <a:spcPct val="100000"/>
              </a:lnSpc>
              <a:spcBef>
                <a:spcPts val="600"/>
              </a:spcBef>
              <a:spcAft>
                <a:spcPts val="0"/>
              </a:spcAft>
              <a:buSzPts val="2100"/>
              <a:buNone/>
              <a:defRPr sz="2100">
                <a:solidFill>
                  <a:schemeClr val="lt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ussentitel">
  <p:cSld name="Tussentitel">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899593" y="1501900"/>
            <a:ext cx="7772400" cy="2096100"/>
          </a:xfrm>
          <a:prstGeom prst="rect">
            <a:avLst/>
          </a:prstGeom>
          <a:noFill/>
          <a:ln>
            <a:noFill/>
          </a:ln>
        </p:spPr>
        <p:txBody>
          <a:bodyPr spcFirstLastPara="1" wrap="square" lIns="79125" tIns="39550" rIns="79125" bIns="39550" anchor="b" anchorCtr="0">
            <a:noAutofit/>
          </a:bodyPr>
          <a:lstStyle>
            <a:lvl1pPr lvl="0" algn="r">
              <a:lnSpc>
                <a:spcPct val="90000"/>
              </a:lnSpc>
              <a:spcBef>
                <a:spcPts val="0"/>
              </a:spcBef>
              <a:spcAft>
                <a:spcPts val="0"/>
              </a:spcAft>
              <a:buClr>
                <a:schemeClr val="dk1"/>
              </a:buClr>
              <a:buSzPts val="3100"/>
              <a:buFont typeface="Arial"/>
              <a:buNone/>
              <a:defRPr sz="3100">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8" name="Google Shape;48;p7"/>
          <p:cNvSpPr txBox="1">
            <a:spLocks noGrp="1"/>
          </p:cNvSpPr>
          <p:nvPr>
            <p:ph type="subTitle" idx="1"/>
          </p:nvPr>
        </p:nvSpPr>
        <p:spPr>
          <a:xfrm>
            <a:off x="1813992" y="3705876"/>
            <a:ext cx="6858000" cy="1241700"/>
          </a:xfrm>
          <a:prstGeom prst="rect">
            <a:avLst/>
          </a:prstGeom>
          <a:noFill/>
          <a:ln>
            <a:noFill/>
          </a:ln>
        </p:spPr>
        <p:txBody>
          <a:bodyPr spcFirstLastPara="1" wrap="square" lIns="79125" tIns="39550" rIns="79125" bIns="39550" anchor="t" anchorCtr="0">
            <a:noAutofit/>
          </a:bodyPr>
          <a:lstStyle>
            <a:lvl1pPr lvl="0" algn="r">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el en dubbele Inhoud">
  <p:cSld name="Titel en dubbele Inhoud">
    <p:spTree>
      <p:nvGrpSpPr>
        <p:cNvPr id="1" name="Shape 49"/>
        <p:cNvGrpSpPr/>
        <p:nvPr/>
      </p:nvGrpSpPr>
      <p:grpSpPr>
        <a:xfrm>
          <a:off x="0" y="0"/>
          <a:ext cx="0" cy="0"/>
          <a:chOff x="0" y="0"/>
          <a:chExt cx="0" cy="0"/>
        </a:xfrm>
      </p:grpSpPr>
      <p:sp>
        <p:nvSpPr>
          <p:cNvPr id="50" name="Google Shape;50;p8"/>
          <p:cNvSpPr txBox="1">
            <a:spLocks noGrp="1"/>
          </p:cNvSpPr>
          <p:nvPr>
            <p:ph type="body" idx="1"/>
          </p:nvPr>
        </p:nvSpPr>
        <p:spPr>
          <a:xfrm>
            <a:off x="628650" y="1111661"/>
            <a:ext cx="3862200" cy="3744300"/>
          </a:xfrm>
          <a:prstGeom prst="rect">
            <a:avLst/>
          </a:prstGeom>
          <a:noFill/>
          <a:ln>
            <a:noFill/>
          </a:ln>
        </p:spPr>
        <p:txBody>
          <a:bodyPr spcFirstLastPara="1" wrap="square" lIns="79125" tIns="39550" rIns="79125" bIns="39550" anchor="t" anchorCtr="0">
            <a:noAutofit/>
          </a:bodyPr>
          <a:lstStyle>
            <a:lvl1pPr marL="457200" marR="0" lvl="0" indent="-36195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
        <p:nvSpPr>
          <p:cNvPr id="51" name="Google Shape;51;p8"/>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2" name="Google Shape;52;p8"/>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8"/>
          <p:cNvSpPr txBox="1">
            <a:spLocks noGrp="1"/>
          </p:cNvSpPr>
          <p:nvPr>
            <p:ph type="dt" idx="10"/>
          </p:nvPr>
        </p:nvSpPr>
        <p:spPr>
          <a:xfrm>
            <a:off x="6059679" y="4952333"/>
            <a:ext cx="2643600" cy="131100"/>
          </a:xfrm>
          <a:prstGeom prst="rect">
            <a:avLst/>
          </a:prstGeom>
          <a:noFill/>
          <a:ln>
            <a:noFill/>
          </a:ln>
        </p:spPr>
        <p:txBody>
          <a:bodyPr spcFirstLastPara="1" wrap="square" lIns="79125" tIns="39550" rIns="79125" bIns="39550" anchor="ctr" anchorCtr="0">
            <a:noAutofit/>
          </a:bodyPr>
          <a:lstStyle>
            <a:lvl1pPr lvl="0" algn="r">
              <a:spcBef>
                <a:spcPts val="0"/>
              </a:spcBef>
              <a:spcAft>
                <a:spcPts val="0"/>
              </a:spcAft>
              <a:buSzPts val="1200"/>
              <a:buNone/>
              <a:defRPr sz="1000">
                <a:solidFill>
                  <a:schemeClr val="dk2"/>
                </a:solidFill>
                <a:latin typeface="Arial"/>
                <a:ea typeface="Arial"/>
                <a:cs typeface="Arial"/>
                <a:sym typeface="Aria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54" name="Google Shape;54;p8"/>
          <p:cNvSpPr txBox="1">
            <a:spLocks noGrp="1"/>
          </p:cNvSpPr>
          <p:nvPr>
            <p:ph type="body" idx="2"/>
          </p:nvPr>
        </p:nvSpPr>
        <p:spPr>
          <a:xfrm>
            <a:off x="4653116" y="1111661"/>
            <a:ext cx="3862200" cy="3744300"/>
          </a:xfrm>
          <a:prstGeom prst="rect">
            <a:avLst/>
          </a:prstGeom>
          <a:noFill/>
          <a:ln>
            <a:noFill/>
          </a:ln>
        </p:spPr>
        <p:txBody>
          <a:bodyPr spcFirstLastPara="1" wrap="square" lIns="79125" tIns="39550" rIns="79125" bIns="39550" anchor="t" anchorCtr="0">
            <a:noAutofit/>
          </a:bodyPr>
          <a:lstStyle>
            <a:lvl1pPr marL="457200" marR="0" lvl="0" indent="-36195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Enkel Titel">
  <p:cSld name="Enkel Titel">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7" name="Google Shape;57;p9"/>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58"/>
        <p:cNvGrpSpPr/>
        <p:nvPr/>
      </p:nvGrpSpPr>
      <p:grpSpPr>
        <a:xfrm>
          <a:off x="0" y="0"/>
          <a:ext cx="0" cy="0"/>
          <a:chOff x="0" y="0"/>
          <a:chExt cx="0" cy="0"/>
        </a:xfrm>
      </p:grpSpPr>
      <p:sp>
        <p:nvSpPr>
          <p:cNvPr id="59" name="Google Shape;59;p10"/>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31"/>
        <p:cNvGrpSpPr/>
        <p:nvPr/>
      </p:nvGrpSpPr>
      <p:grpSpPr>
        <a:xfrm>
          <a:off x="0" y="0"/>
          <a:ext cx="0" cy="0"/>
          <a:chOff x="0" y="0"/>
          <a:chExt cx="0" cy="0"/>
        </a:xfrm>
      </p:grpSpPr>
      <p:sp>
        <p:nvSpPr>
          <p:cNvPr id="32" name="Google Shape;32;p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houd met bijschrift">
  <p:cSld name="Inhoud met bijschrif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611561" y="273846"/>
            <a:ext cx="2791200" cy="9942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2100"/>
              <a:buFont typeface="Arial"/>
              <a:buNone/>
              <a:defRPr sz="2100">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2" name="Google Shape;62;p11"/>
          <p:cNvSpPr txBox="1">
            <a:spLocks noGrp="1"/>
          </p:cNvSpPr>
          <p:nvPr>
            <p:ph type="body" idx="1"/>
          </p:nvPr>
        </p:nvSpPr>
        <p:spPr>
          <a:xfrm>
            <a:off x="611561" y="4419451"/>
            <a:ext cx="2791200" cy="436500"/>
          </a:xfrm>
          <a:prstGeom prst="rect">
            <a:avLst/>
          </a:prstGeom>
          <a:noFill/>
          <a:ln>
            <a:noFill/>
          </a:ln>
        </p:spPr>
        <p:txBody>
          <a:bodyPr spcFirstLastPara="1" wrap="square" lIns="79125" tIns="39550" rIns="79125" bIns="39550" anchor="t" anchorCtr="0">
            <a:noAutofit/>
          </a:bodyPr>
          <a:lstStyle>
            <a:lvl1pPr marL="457200" lvl="0" indent="-228600" algn="l">
              <a:lnSpc>
                <a:spcPct val="100000"/>
              </a:lnSpc>
              <a:spcBef>
                <a:spcPts val="300"/>
              </a:spcBef>
              <a:spcAft>
                <a:spcPts val="0"/>
              </a:spcAft>
              <a:buSzPts val="1200"/>
              <a:buFont typeface="Arial"/>
              <a:buNone/>
              <a:defRPr sz="1200">
                <a:latin typeface="Arial"/>
                <a:ea typeface="Arial"/>
                <a:cs typeface="Arial"/>
                <a:sym typeface="Arial"/>
              </a:defRPr>
            </a:lvl1pPr>
            <a:lvl2pPr marL="914400" lvl="1" indent="-228600" algn="l">
              <a:lnSpc>
                <a:spcPct val="100000"/>
              </a:lnSpc>
              <a:spcBef>
                <a:spcPts val="300"/>
              </a:spcBef>
              <a:spcAft>
                <a:spcPts val="0"/>
              </a:spcAft>
              <a:buClr>
                <a:schemeClr val="dk1"/>
              </a:buClr>
              <a:buSzPts val="1200"/>
              <a:buFont typeface="Calibri"/>
              <a:buNone/>
              <a:defRPr sz="1200"/>
            </a:lvl2pPr>
            <a:lvl3pPr marL="1371600" lvl="2" indent="-228600" algn="l">
              <a:lnSpc>
                <a:spcPct val="100000"/>
              </a:lnSpc>
              <a:spcBef>
                <a:spcPts val="300"/>
              </a:spcBef>
              <a:spcAft>
                <a:spcPts val="0"/>
              </a:spcAft>
              <a:buClr>
                <a:schemeClr val="dk1"/>
              </a:buClr>
              <a:buSzPts val="1200"/>
              <a:buFont typeface="Calibri"/>
              <a:buNone/>
              <a:defRPr sz="1200"/>
            </a:lvl3pPr>
            <a:lvl4pPr marL="1828800" lvl="3" indent="-228600" algn="l">
              <a:lnSpc>
                <a:spcPct val="100000"/>
              </a:lnSpc>
              <a:spcBef>
                <a:spcPts val="300"/>
              </a:spcBef>
              <a:spcAft>
                <a:spcPts val="0"/>
              </a:spcAft>
              <a:buClr>
                <a:schemeClr val="dk1"/>
              </a:buClr>
              <a:buSzPts val="1200"/>
              <a:buFont typeface="Calibri"/>
              <a:buNone/>
              <a:defRPr sz="1200"/>
            </a:lvl4pPr>
            <a:lvl5pPr marL="2286000" lvl="4" indent="-228600" algn="l">
              <a:lnSpc>
                <a:spcPct val="100000"/>
              </a:lnSpc>
              <a:spcBef>
                <a:spcPts val="300"/>
              </a:spcBef>
              <a:spcAft>
                <a:spcPts val="0"/>
              </a:spcAft>
              <a:buClr>
                <a:schemeClr val="dk1"/>
              </a:buClr>
              <a:buSzPts val="1200"/>
              <a:buFont typeface="Calibri"/>
              <a:buNone/>
              <a:defRPr sz="1200"/>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
        <p:nvSpPr>
          <p:cNvPr id="63" name="Google Shape;63;p11"/>
          <p:cNvSpPr txBox="1">
            <a:spLocks noGrp="1"/>
          </p:cNvSpPr>
          <p:nvPr>
            <p:ph type="body" idx="2"/>
          </p:nvPr>
        </p:nvSpPr>
        <p:spPr>
          <a:xfrm>
            <a:off x="3546988" y="273844"/>
            <a:ext cx="4968300" cy="4582200"/>
          </a:xfrm>
          <a:prstGeom prst="rect">
            <a:avLst/>
          </a:prstGeom>
          <a:noFill/>
          <a:ln>
            <a:noFill/>
          </a:ln>
        </p:spPr>
        <p:txBody>
          <a:bodyPr spcFirstLastPara="1" wrap="square" lIns="79125" tIns="39550" rIns="79125" bIns="39550" anchor="t" anchorCtr="0">
            <a:noAutofit/>
          </a:bodyPr>
          <a:lstStyle>
            <a:lvl1pPr marL="457200" marR="0" lvl="0" indent="-36195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
        <p:nvSpPr>
          <p:cNvPr id="64" name="Google Shape;64;p11"/>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11"/>
          <p:cNvSpPr txBox="1">
            <a:spLocks noGrp="1"/>
          </p:cNvSpPr>
          <p:nvPr>
            <p:ph type="dt" idx="10"/>
          </p:nvPr>
        </p:nvSpPr>
        <p:spPr>
          <a:xfrm>
            <a:off x="6059679" y="4952333"/>
            <a:ext cx="2643600" cy="131100"/>
          </a:xfrm>
          <a:prstGeom prst="rect">
            <a:avLst/>
          </a:prstGeom>
          <a:noFill/>
          <a:ln>
            <a:noFill/>
          </a:ln>
        </p:spPr>
        <p:txBody>
          <a:bodyPr spcFirstLastPara="1" wrap="square" lIns="79125" tIns="39550" rIns="79125" bIns="39550" anchor="ctr" anchorCtr="0">
            <a:noAutofit/>
          </a:bodyPr>
          <a:lstStyle>
            <a:lvl1pPr lvl="0" algn="r">
              <a:spcBef>
                <a:spcPts val="0"/>
              </a:spcBef>
              <a:spcAft>
                <a:spcPts val="0"/>
              </a:spcAft>
              <a:buSzPts val="1200"/>
              <a:buNone/>
              <a:defRPr sz="1000">
                <a:solidFill>
                  <a:schemeClr val="dk2"/>
                </a:solidFill>
                <a:latin typeface="Arial"/>
                <a:ea typeface="Arial"/>
                <a:cs typeface="Arial"/>
                <a:sym typeface="Aria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fbeelding met bijschrift">
  <p:cSld name="Afbeelding met bijschrift">
    <p:spTree>
      <p:nvGrpSpPr>
        <p:cNvPr id="1" name="Shape 66"/>
        <p:cNvGrpSpPr/>
        <p:nvPr/>
      </p:nvGrpSpPr>
      <p:grpSpPr>
        <a:xfrm>
          <a:off x="0" y="0"/>
          <a:ext cx="0" cy="0"/>
          <a:chOff x="0" y="0"/>
          <a:chExt cx="0" cy="0"/>
        </a:xfrm>
      </p:grpSpPr>
      <p:sp>
        <p:nvSpPr>
          <p:cNvPr id="67" name="Google Shape;67;p12"/>
          <p:cNvSpPr txBox="1">
            <a:spLocks noGrp="1"/>
          </p:cNvSpPr>
          <p:nvPr>
            <p:ph type="body" idx="1"/>
          </p:nvPr>
        </p:nvSpPr>
        <p:spPr>
          <a:xfrm>
            <a:off x="1322284" y="4362936"/>
            <a:ext cx="6428100" cy="436500"/>
          </a:xfrm>
          <a:prstGeom prst="rect">
            <a:avLst/>
          </a:prstGeom>
          <a:noFill/>
          <a:ln>
            <a:noFill/>
          </a:ln>
        </p:spPr>
        <p:txBody>
          <a:bodyPr spcFirstLastPara="1" wrap="square" lIns="79125" tIns="39550" rIns="79125" bIns="39550" anchor="t" anchorCtr="0">
            <a:noAutofit/>
          </a:bodyPr>
          <a:lstStyle>
            <a:lvl1pPr marL="457200" lvl="0" indent="-228600" algn="l">
              <a:lnSpc>
                <a:spcPct val="100000"/>
              </a:lnSpc>
              <a:spcBef>
                <a:spcPts val="300"/>
              </a:spcBef>
              <a:spcAft>
                <a:spcPts val="0"/>
              </a:spcAft>
              <a:buSzPts val="1200"/>
              <a:buFont typeface="Arial"/>
              <a:buNone/>
              <a:defRPr sz="1200">
                <a:latin typeface="Arial"/>
                <a:ea typeface="Arial"/>
                <a:cs typeface="Arial"/>
                <a:sym typeface="Arial"/>
              </a:defRPr>
            </a:lvl1pPr>
            <a:lvl2pPr marL="914400" lvl="1" indent="-228600" algn="l">
              <a:lnSpc>
                <a:spcPct val="100000"/>
              </a:lnSpc>
              <a:spcBef>
                <a:spcPts val="300"/>
              </a:spcBef>
              <a:spcAft>
                <a:spcPts val="0"/>
              </a:spcAft>
              <a:buClr>
                <a:schemeClr val="dk1"/>
              </a:buClr>
              <a:buSzPts val="1200"/>
              <a:buFont typeface="Calibri"/>
              <a:buNone/>
              <a:defRPr sz="1200"/>
            </a:lvl2pPr>
            <a:lvl3pPr marL="1371600" lvl="2" indent="-228600" algn="l">
              <a:lnSpc>
                <a:spcPct val="100000"/>
              </a:lnSpc>
              <a:spcBef>
                <a:spcPts val="300"/>
              </a:spcBef>
              <a:spcAft>
                <a:spcPts val="0"/>
              </a:spcAft>
              <a:buClr>
                <a:schemeClr val="dk1"/>
              </a:buClr>
              <a:buSzPts val="1200"/>
              <a:buFont typeface="Calibri"/>
              <a:buNone/>
              <a:defRPr sz="1200"/>
            </a:lvl3pPr>
            <a:lvl4pPr marL="1828800" lvl="3" indent="-228600" algn="l">
              <a:lnSpc>
                <a:spcPct val="100000"/>
              </a:lnSpc>
              <a:spcBef>
                <a:spcPts val="300"/>
              </a:spcBef>
              <a:spcAft>
                <a:spcPts val="0"/>
              </a:spcAft>
              <a:buClr>
                <a:schemeClr val="dk1"/>
              </a:buClr>
              <a:buSzPts val="1200"/>
              <a:buFont typeface="Calibri"/>
              <a:buNone/>
              <a:defRPr sz="1200"/>
            </a:lvl4pPr>
            <a:lvl5pPr marL="2286000" lvl="4" indent="-228600" algn="l">
              <a:lnSpc>
                <a:spcPct val="100000"/>
              </a:lnSpc>
              <a:spcBef>
                <a:spcPts val="300"/>
              </a:spcBef>
              <a:spcAft>
                <a:spcPts val="0"/>
              </a:spcAft>
              <a:buClr>
                <a:schemeClr val="dk1"/>
              </a:buClr>
              <a:buSzPts val="1200"/>
              <a:buFont typeface="Calibri"/>
              <a:buNone/>
              <a:defRPr sz="1200"/>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
        <p:nvSpPr>
          <p:cNvPr id="68" name="Google Shape;68;p12"/>
          <p:cNvSpPr>
            <a:spLocks noGrp="1"/>
          </p:cNvSpPr>
          <p:nvPr>
            <p:ph type="pic" idx="2"/>
          </p:nvPr>
        </p:nvSpPr>
        <p:spPr>
          <a:xfrm>
            <a:off x="1322282" y="1124347"/>
            <a:ext cx="6428100" cy="3126300"/>
          </a:xfrm>
          <a:prstGeom prst="rect">
            <a:avLst/>
          </a:prstGeom>
          <a:noFill/>
          <a:ln>
            <a:noFill/>
          </a:ln>
        </p:spPr>
        <p:txBody>
          <a:bodyPr spcFirstLastPara="1" wrap="square" lIns="79125" tIns="39550" rIns="79125" bIns="39550" anchor="t" anchorCtr="0">
            <a:noAutofit/>
          </a:bodyPr>
          <a:lstStyle>
            <a:lvl1pPr marR="0" lvl="0" algn="l" rtl="0">
              <a:lnSpc>
                <a:spcPct val="100000"/>
              </a:lnSpc>
              <a:spcBef>
                <a:spcPts val="600"/>
              </a:spcBef>
              <a:spcAft>
                <a:spcPts val="0"/>
              </a:spcAft>
              <a:buClr>
                <a:schemeClr val="accent1"/>
              </a:buClr>
              <a:buSzPts val="2100"/>
              <a:buFont typeface="Arial"/>
              <a:buNone/>
              <a:defRPr sz="21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dk1"/>
              </a:buClr>
              <a:buSzPts val="2100"/>
              <a:buFont typeface="Noto Sans Symbols"/>
              <a:buChar char="▪"/>
              <a:defRPr sz="2100" b="0" i="0" u="none" strike="noStrike" cap="none">
                <a:solidFill>
                  <a:schemeClr val="dk1"/>
                </a:solidFill>
                <a:latin typeface="Calibri"/>
                <a:ea typeface="Calibri"/>
                <a:cs typeface="Calibri"/>
                <a:sym typeface="Calibri"/>
              </a:defRPr>
            </a:lvl2pPr>
            <a:lvl3pPr marR="0" lvl="2" algn="l" rtl="0">
              <a:lnSpc>
                <a:spcPct val="100000"/>
              </a:lnSpc>
              <a:spcBef>
                <a:spcPts val="600"/>
              </a:spcBef>
              <a:spcAft>
                <a:spcPts val="0"/>
              </a:spcAft>
              <a:buClr>
                <a:schemeClr val="dk1"/>
              </a:buClr>
              <a:buSzPts val="1700"/>
              <a:buFont typeface="Arial"/>
              <a:buChar char="&gt;"/>
              <a:defRPr sz="1700" b="0" i="0" u="none" strike="noStrike" cap="none">
                <a:solidFill>
                  <a:schemeClr val="dk1"/>
                </a:solidFill>
                <a:latin typeface="Calibri"/>
                <a:ea typeface="Calibri"/>
                <a:cs typeface="Calibri"/>
                <a:sym typeface="Calibri"/>
              </a:defRPr>
            </a:lvl3pPr>
            <a:lvl4pPr marR="0" lvl="3"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4pPr>
            <a:lvl5pPr marR="0" lvl="4" algn="l" rtl="0">
              <a:lnSpc>
                <a:spcPct val="100000"/>
              </a:lnSpc>
              <a:spcBef>
                <a:spcPts val="600"/>
              </a:spcBef>
              <a:spcAft>
                <a:spcPts val="0"/>
              </a:spcAft>
              <a:buClr>
                <a:schemeClr val="dk1"/>
              </a:buClr>
              <a:buSzPts val="1600"/>
              <a:buFont typeface="Arial"/>
              <a:buChar char="&gt;"/>
              <a:defRPr sz="16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9" name="Google Shape;69;p12"/>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0" name="Google Shape;70;p12"/>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12"/>
          <p:cNvSpPr txBox="1">
            <a:spLocks noGrp="1"/>
          </p:cNvSpPr>
          <p:nvPr>
            <p:ph type="dt" idx="10"/>
          </p:nvPr>
        </p:nvSpPr>
        <p:spPr>
          <a:xfrm>
            <a:off x="6059679" y="4952333"/>
            <a:ext cx="2643600" cy="131100"/>
          </a:xfrm>
          <a:prstGeom prst="rect">
            <a:avLst/>
          </a:prstGeom>
          <a:noFill/>
          <a:ln>
            <a:noFill/>
          </a:ln>
        </p:spPr>
        <p:txBody>
          <a:bodyPr spcFirstLastPara="1" wrap="square" lIns="79125" tIns="39550" rIns="79125" bIns="39550" anchor="ctr" anchorCtr="0">
            <a:noAutofit/>
          </a:bodyPr>
          <a:lstStyle>
            <a:lvl1pPr lvl="0" algn="r">
              <a:spcBef>
                <a:spcPts val="0"/>
              </a:spcBef>
              <a:spcAft>
                <a:spcPts val="0"/>
              </a:spcAft>
              <a:buSzPts val="1200"/>
              <a:buNone/>
              <a:defRPr sz="1000">
                <a:solidFill>
                  <a:schemeClr val="dk2"/>
                </a:solidFill>
                <a:latin typeface="Arial"/>
                <a:ea typeface="Arial"/>
                <a:cs typeface="Arial"/>
                <a:sym typeface="Aria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311700" y="445025"/>
            <a:ext cx="8520600" cy="572700"/>
          </a:xfrm>
          <a:prstGeom prst="rect">
            <a:avLst/>
          </a:prstGeom>
          <a:noFill/>
          <a:ln>
            <a:noFill/>
          </a:ln>
        </p:spPr>
        <p:txBody>
          <a:bodyPr spcFirstLastPara="1" wrap="square" lIns="79125" tIns="79125" rIns="79125" bIns="79125" anchor="t" anchorCtr="0">
            <a:no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4" name="Google Shape;74;p13"/>
          <p:cNvSpPr txBox="1">
            <a:spLocks noGrp="1"/>
          </p:cNvSpPr>
          <p:nvPr>
            <p:ph type="body" idx="1"/>
          </p:nvPr>
        </p:nvSpPr>
        <p:spPr>
          <a:xfrm>
            <a:off x="311700" y="1152475"/>
            <a:ext cx="8520600" cy="3416400"/>
          </a:xfrm>
          <a:prstGeom prst="rect">
            <a:avLst/>
          </a:prstGeom>
          <a:noFill/>
          <a:ln>
            <a:noFill/>
          </a:ln>
        </p:spPr>
        <p:txBody>
          <a:bodyPr spcFirstLastPara="1" wrap="square" lIns="79125" tIns="79125" rIns="79125" bIns="79125" anchor="t" anchorCtr="0">
            <a:noAutofit/>
          </a:bodyPr>
          <a:lstStyle>
            <a:lvl1pPr marL="457200" lvl="0" indent="-330200" algn="l">
              <a:lnSpc>
                <a:spcPct val="100000"/>
              </a:lnSpc>
              <a:spcBef>
                <a:spcPts val="0"/>
              </a:spcBef>
              <a:spcAft>
                <a:spcPts val="0"/>
              </a:spcAft>
              <a:buSzPts val="1600"/>
              <a:buChar char="●"/>
              <a:defRPr/>
            </a:lvl1pPr>
            <a:lvl2pPr marL="914400" lvl="1" indent="-304800" algn="l">
              <a:lnSpc>
                <a:spcPct val="100000"/>
              </a:lnSpc>
              <a:spcBef>
                <a:spcPts val="1500"/>
              </a:spcBef>
              <a:spcAft>
                <a:spcPts val="0"/>
              </a:spcAft>
              <a:buClr>
                <a:schemeClr val="dk1"/>
              </a:buClr>
              <a:buSzPts val="1200"/>
              <a:buChar char="○"/>
              <a:defRPr/>
            </a:lvl2pPr>
            <a:lvl3pPr marL="1371600" lvl="2" indent="-304800" algn="l">
              <a:lnSpc>
                <a:spcPct val="100000"/>
              </a:lnSpc>
              <a:spcBef>
                <a:spcPts val="1500"/>
              </a:spcBef>
              <a:spcAft>
                <a:spcPts val="0"/>
              </a:spcAft>
              <a:buClr>
                <a:schemeClr val="dk1"/>
              </a:buClr>
              <a:buSzPts val="1200"/>
              <a:buChar char="■"/>
              <a:defRPr/>
            </a:lvl3pPr>
            <a:lvl4pPr marL="1828800" lvl="3" indent="-304800" algn="l">
              <a:lnSpc>
                <a:spcPct val="100000"/>
              </a:lnSpc>
              <a:spcBef>
                <a:spcPts val="1500"/>
              </a:spcBef>
              <a:spcAft>
                <a:spcPts val="0"/>
              </a:spcAft>
              <a:buClr>
                <a:schemeClr val="dk1"/>
              </a:buClr>
              <a:buSzPts val="1200"/>
              <a:buChar char="●"/>
              <a:defRPr/>
            </a:lvl4pPr>
            <a:lvl5pPr marL="2286000" lvl="4" indent="-304800" algn="l">
              <a:lnSpc>
                <a:spcPct val="100000"/>
              </a:lnSpc>
              <a:spcBef>
                <a:spcPts val="1500"/>
              </a:spcBef>
              <a:spcAft>
                <a:spcPts val="0"/>
              </a:spcAft>
              <a:buClr>
                <a:schemeClr val="dk1"/>
              </a:buClr>
              <a:buSzPts val="1200"/>
              <a:buChar char="○"/>
              <a:defRPr/>
            </a:lvl5pPr>
            <a:lvl6pPr marL="2743200" lvl="5" indent="-304800" algn="l">
              <a:lnSpc>
                <a:spcPct val="90000"/>
              </a:lnSpc>
              <a:spcBef>
                <a:spcPts val="1500"/>
              </a:spcBef>
              <a:spcAft>
                <a:spcPts val="0"/>
              </a:spcAft>
              <a:buClr>
                <a:schemeClr val="dk1"/>
              </a:buClr>
              <a:buSzPts val="1200"/>
              <a:buChar char="■"/>
              <a:defRPr/>
            </a:lvl6pPr>
            <a:lvl7pPr marL="3200400" lvl="6" indent="-304800" algn="l">
              <a:lnSpc>
                <a:spcPct val="90000"/>
              </a:lnSpc>
              <a:spcBef>
                <a:spcPts val="1500"/>
              </a:spcBef>
              <a:spcAft>
                <a:spcPts val="0"/>
              </a:spcAft>
              <a:buClr>
                <a:schemeClr val="dk1"/>
              </a:buClr>
              <a:buSzPts val="1200"/>
              <a:buChar char="●"/>
              <a:defRPr/>
            </a:lvl7pPr>
            <a:lvl8pPr marL="3657600" lvl="7" indent="-304800" algn="l">
              <a:lnSpc>
                <a:spcPct val="90000"/>
              </a:lnSpc>
              <a:spcBef>
                <a:spcPts val="1500"/>
              </a:spcBef>
              <a:spcAft>
                <a:spcPts val="0"/>
              </a:spcAft>
              <a:buClr>
                <a:schemeClr val="dk1"/>
              </a:buClr>
              <a:buSzPts val="1200"/>
              <a:buChar char="○"/>
              <a:defRPr/>
            </a:lvl8pPr>
            <a:lvl9pPr marL="4114800" lvl="8" indent="-304800" algn="l">
              <a:lnSpc>
                <a:spcPct val="90000"/>
              </a:lnSpc>
              <a:spcBef>
                <a:spcPts val="1500"/>
              </a:spcBef>
              <a:spcAft>
                <a:spcPts val="1500"/>
              </a:spcAft>
              <a:buClr>
                <a:schemeClr val="dk1"/>
              </a:buClr>
              <a:buSzPts val="1200"/>
              <a:buChar char="■"/>
              <a:defRPr/>
            </a:lvl9pPr>
          </a:lstStyle>
          <a:p>
            <a:endParaRPr/>
          </a:p>
        </p:txBody>
      </p:sp>
      <p:sp>
        <p:nvSpPr>
          <p:cNvPr id="75" name="Google Shape;75;p13"/>
          <p:cNvSpPr txBox="1">
            <a:spLocks noGrp="1"/>
          </p:cNvSpPr>
          <p:nvPr>
            <p:ph type="sldNum" idx="12"/>
          </p:nvPr>
        </p:nvSpPr>
        <p:spPr>
          <a:xfrm>
            <a:off x="8472458" y="4663217"/>
            <a:ext cx="548700" cy="393600"/>
          </a:xfrm>
          <a:prstGeom prst="rect">
            <a:avLst/>
          </a:prstGeom>
          <a:noFill/>
          <a:ln>
            <a:noFill/>
          </a:ln>
        </p:spPr>
        <p:txBody>
          <a:bodyPr spcFirstLastPara="1" wrap="square" lIns="79125" tIns="79125" rIns="79125" bIns="79125" anchor="ctr" anchorCtr="0">
            <a:noAutofit/>
          </a:bodyPr>
          <a:lstStyle>
            <a:lvl1pPr marL="0" marR="0" lvl="0"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5" name="Google Shape;35;p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6" name="Google Shape;36;p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7" name="Google Shape;37;p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8" name="Google Shape;38;p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9" name="Google Shape;39;p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7"/>
        <p:cNvGrpSpPr/>
        <p:nvPr/>
      </p:nvGrpSpPr>
      <p:grpSpPr>
        <a:xfrm>
          <a:off x="0" y="0"/>
          <a:ext cx="0" cy="0"/>
          <a:chOff x="0" y="0"/>
          <a:chExt cx="0" cy="0"/>
        </a:xfrm>
      </p:grpSpPr>
      <p:pic>
        <p:nvPicPr>
          <p:cNvPr id="48" name="Google Shape;48;p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9" name="Google Shape;49;p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0" name="Google Shape;50;p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1" name="Google Shape;51;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52"/>
        <p:cNvGrpSpPr/>
        <p:nvPr/>
      </p:nvGrpSpPr>
      <p:grpSpPr>
        <a:xfrm>
          <a:off x="0" y="0"/>
          <a:ext cx="0" cy="0"/>
          <a:chOff x="0" y="0"/>
          <a:chExt cx="0" cy="0"/>
        </a:xfrm>
      </p:grpSpPr>
      <p:sp>
        <p:nvSpPr>
          <p:cNvPr id="53" name="Google Shape;53;p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54" name="Google Shape;54;p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55" name="Google Shape;55;p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56" name="Google Shape;56;p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9" name="Google Shape;59;p1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60" name="Google Shape;60;p1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1" name="Google Shape;61;p10"/>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62" name="Google Shape;62;p10"/>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3" name="Google Shape;63;p1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srcRect l="763" t="1399" r="6439" b="3435"/>
          <a:stretch>
            <a:fillRect/>
          </a:stretch>
        </p:blipFill>
        <p:spPr>
          <a:xfrm>
            <a:off x="323527" y="-1"/>
            <a:ext cx="8820473" cy="5143501"/>
          </a:xfrm>
          <a:prstGeom prst="rect">
            <a:avLst/>
          </a:prstGeom>
          <a:ln w="12700">
            <a:miter lim="400000"/>
          </a:ln>
        </p:spPr>
      </p:pic>
      <p:sp>
        <p:nvSpPr>
          <p:cNvPr id="5" name="Subtitle 2"/>
          <p:cNvSpPr>
            <a:spLocks noGrp="1"/>
          </p:cNvSpPr>
          <p:nvPr>
            <p:ph type="subTitle" idx="1"/>
          </p:nvPr>
        </p:nvSpPr>
        <p:spPr>
          <a:xfrm>
            <a:off x="1813992" y="3705876"/>
            <a:ext cx="6858000" cy="1241822"/>
          </a:xfrm>
        </p:spPr>
        <p:txBody>
          <a:bodyPr/>
          <a:lstStyle>
            <a:lvl1pPr marL="0" indent="0" algn="r">
              <a:buNone/>
              <a:defRPr sz="1800">
                <a:solidFill>
                  <a:schemeClr val="tx2"/>
                </a:solidFill>
                <a:latin typeface="FlandersArtSans-Regular" panose="00000500000000000000" pitchFamily="2" charset="0"/>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hape 7"/>
          <p:cNvSpPr>
            <a:spLocks noGrp="1"/>
          </p:cNvSpPr>
          <p:nvPr>
            <p:ph type="title"/>
          </p:nvPr>
        </p:nvSpPr>
        <p:spPr>
          <a:xfrm>
            <a:off x="899594" y="1501902"/>
            <a:ext cx="7772401" cy="2095966"/>
          </a:xfrm>
          <a:prstGeom prst="rect">
            <a:avLst/>
          </a:prstGeom>
        </p:spPr>
        <p:txBody>
          <a:bodyPr anchor="b"/>
          <a:lstStyle>
            <a:lvl1pPr algn="r">
              <a:defRPr sz="2700">
                <a:latin typeface="+mn-lt"/>
              </a:defRPr>
            </a:lvl1pPr>
          </a:lstStyle>
          <a:p>
            <a:pPr lvl="0">
              <a:defRPr sz="1800" b="0"/>
            </a:pPr>
            <a:r>
              <a:rPr lang="en-US" sz="2700" b="1"/>
              <a:t>Click to edit Master title style</a:t>
            </a:r>
            <a:endParaRPr sz="2700" b="1"/>
          </a:p>
        </p:txBody>
      </p:sp>
    </p:spTree>
    <p:extLst>
      <p:ext uri="{BB962C8B-B14F-4D97-AF65-F5344CB8AC3E}">
        <p14:creationId xmlns:p14="http://schemas.microsoft.com/office/powerpoint/2010/main" val="2212504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0"/>
        <p:cNvGrpSpPr/>
        <p:nvPr/>
      </p:nvGrpSpPr>
      <p:grpSpPr>
        <a:xfrm>
          <a:off x="0" y="0"/>
          <a:ext cx="0" cy="0"/>
          <a:chOff x="0" y="0"/>
          <a:chExt cx="0" cy="0"/>
        </a:xfrm>
      </p:grpSpPr>
      <p:sp>
        <p:nvSpPr>
          <p:cNvPr id="211" name="Google Shape;211;p34"/>
          <p:cNvSpPr txBox="1">
            <a:spLocks noGrp="1"/>
          </p:cNvSpPr>
          <p:nvPr>
            <p:ph type="ctrTitle"/>
          </p:nvPr>
        </p:nvSpPr>
        <p:spPr>
          <a:xfrm>
            <a:off x="1143000" y="841772"/>
            <a:ext cx="6858000" cy="1790700"/>
          </a:xfrm>
          <a:prstGeom prst="rect">
            <a:avLst/>
          </a:prstGeom>
          <a:noFill/>
          <a:ln>
            <a:noFill/>
          </a:ln>
        </p:spPr>
        <p:txBody>
          <a:bodyPr spcFirstLastPara="1" wrap="square" lIns="0" tIns="0" rIns="0" bIns="0" anchor="b" anchorCtr="0">
            <a:noAutofit/>
          </a:bodyPr>
          <a:lstStyle>
            <a:lvl1pPr lvl="0" algn="ctr" rtl="0">
              <a:lnSpc>
                <a:spcPct val="63333"/>
              </a:lnSpc>
              <a:spcBef>
                <a:spcPts val="0"/>
              </a:spcBef>
              <a:spcAft>
                <a:spcPts val="0"/>
              </a:spcAft>
              <a:buClr>
                <a:schemeClr val="dk1"/>
              </a:buClr>
              <a:buSzPts val="4500"/>
              <a:buFont typeface="Arial"/>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12" name="Google Shape;212;p34"/>
          <p:cNvSpPr txBox="1">
            <a:spLocks noGrp="1"/>
          </p:cNvSpPr>
          <p:nvPr>
            <p:ph type="subTitle" idx="1"/>
          </p:nvPr>
        </p:nvSpPr>
        <p:spPr>
          <a:xfrm>
            <a:off x="1143000" y="2701528"/>
            <a:ext cx="6858000" cy="1241700"/>
          </a:xfrm>
          <a:prstGeom prst="rect">
            <a:avLst/>
          </a:prstGeom>
          <a:noFill/>
          <a:ln>
            <a:noFill/>
          </a:ln>
        </p:spPr>
        <p:txBody>
          <a:bodyPr spcFirstLastPara="1" wrap="square" lIns="0" tIns="0" rIns="0" bIns="34275" anchor="t" anchorCtr="0">
            <a:noAutofit/>
          </a:bodyPr>
          <a:lstStyle>
            <a:lvl1pPr lvl="0" algn="ctr" rtl="0">
              <a:lnSpc>
                <a:spcPct val="90000"/>
              </a:lnSpc>
              <a:spcBef>
                <a:spcPts val="200"/>
              </a:spcBef>
              <a:spcAft>
                <a:spcPts val="0"/>
              </a:spcAft>
              <a:buClr>
                <a:schemeClr val="dk1"/>
              </a:buClr>
              <a:buSzPts val="1600"/>
              <a:buFont typeface="Arial"/>
              <a:buNone/>
              <a:defRPr sz="1800"/>
            </a:lvl1pPr>
            <a:lvl2pPr lvl="1" algn="ctr" rtl="0">
              <a:lnSpc>
                <a:spcPct val="90000"/>
              </a:lnSpc>
              <a:spcBef>
                <a:spcPts val="200"/>
              </a:spcBef>
              <a:spcAft>
                <a:spcPts val="0"/>
              </a:spcAft>
              <a:buClr>
                <a:srgbClr val="7F7F7F"/>
              </a:buClr>
              <a:buSzPts val="1100"/>
              <a:buFont typeface="Arial"/>
              <a:buNone/>
              <a:defRPr sz="1500"/>
            </a:lvl2pPr>
            <a:lvl3pPr lvl="2" algn="ctr" rtl="0">
              <a:lnSpc>
                <a:spcPct val="90000"/>
              </a:lnSpc>
              <a:spcBef>
                <a:spcPts val="200"/>
              </a:spcBef>
              <a:spcAft>
                <a:spcPts val="0"/>
              </a:spcAft>
              <a:buClr>
                <a:schemeClr val="dk1"/>
              </a:buClr>
              <a:buSzPts val="1200"/>
              <a:buFont typeface="Arial"/>
              <a:buNone/>
              <a:defRPr sz="1400"/>
            </a:lvl3pPr>
            <a:lvl4pPr lvl="3" algn="ctr" rtl="0">
              <a:lnSpc>
                <a:spcPct val="90000"/>
              </a:lnSpc>
              <a:spcBef>
                <a:spcPts val="200"/>
              </a:spcBef>
              <a:spcAft>
                <a:spcPts val="0"/>
              </a:spcAft>
              <a:buClr>
                <a:schemeClr val="dk1"/>
              </a:buClr>
              <a:buSzPts val="900"/>
              <a:buFont typeface="Arial"/>
              <a:buNone/>
              <a:defRPr sz="1200"/>
            </a:lvl4pPr>
            <a:lvl5pPr lvl="4" algn="ctr" rtl="0">
              <a:lnSpc>
                <a:spcPct val="90000"/>
              </a:lnSpc>
              <a:spcBef>
                <a:spcPts val="200"/>
              </a:spcBef>
              <a:spcAft>
                <a:spcPts val="0"/>
              </a:spcAft>
              <a:buClr>
                <a:schemeClr val="dk1"/>
              </a:buClr>
              <a:buSzPts val="1100"/>
              <a:buFont typeface="Arial"/>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213" name="Google Shape;213;p34"/>
          <p:cNvSpPr txBox="1">
            <a:spLocks noGrp="1"/>
          </p:cNvSpPr>
          <p:nvPr>
            <p:ph type="dt" idx="10"/>
          </p:nvPr>
        </p:nvSpPr>
        <p:spPr>
          <a:xfrm>
            <a:off x="3050875" y="4752000"/>
            <a:ext cx="900000" cy="27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4" name="Google Shape;214;p34"/>
          <p:cNvSpPr txBox="1">
            <a:spLocks noGrp="1"/>
          </p:cNvSpPr>
          <p:nvPr>
            <p:ph type="ftr" idx="11"/>
          </p:nvPr>
        </p:nvSpPr>
        <p:spPr>
          <a:xfrm>
            <a:off x="3993393" y="4752000"/>
            <a:ext cx="1890000" cy="2700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5" name="Google Shape;215;p34"/>
          <p:cNvSpPr txBox="1">
            <a:spLocks noGrp="1"/>
          </p:cNvSpPr>
          <p:nvPr>
            <p:ph type="sldNum" idx="12"/>
          </p:nvPr>
        </p:nvSpPr>
        <p:spPr>
          <a:xfrm>
            <a:off x="5944611" y="4752000"/>
            <a:ext cx="540000" cy="2700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82087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image" Target="../media/image7.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image" Target="../media/image1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6" r:id="rId1"/>
    <p:sldLayoutId id="2147483708" r:id="rId2"/>
    <p:sldLayoutId id="2147483709" r:id="rId3"/>
    <p:sldLayoutId id="2147483710" r:id="rId4"/>
    <p:sldLayoutId id="2147483732" r:id="rId5"/>
    <p:sldLayoutId id="2147483713" r:id="rId6"/>
    <p:sldLayoutId id="2147483714" r:id="rId7"/>
    <p:sldLayoutId id="2147483733" r:id="rId8"/>
    <p:sldLayoutId id="2147483734" r:id="rId9"/>
    <p:sldLayoutId id="2147483717" r:id="rId10"/>
    <p:sldLayoutId id="2147483718" r:id="rId11"/>
    <p:sldLayoutId id="2147483725" r:id="rId12"/>
    <p:sldLayoutId id="2147483701" r:id="rId13"/>
    <p:sldLayoutId id="2147483702" r:id="rId14"/>
    <p:sldLayoutId id="2147483703" r:id="rId15"/>
    <p:sldLayoutId id="214748370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96000" y="567000"/>
            <a:ext cx="7416000" cy="837000"/>
          </a:xfrm>
          <a:prstGeom prst="rect">
            <a:avLst/>
          </a:prstGeom>
        </p:spPr>
        <p:txBody>
          <a:bodyPr vert="horz" lIns="0" tIns="0" rIns="0" bIns="0" rtlCol="0" anchor="t" anchorCtr="0">
            <a:noAutofit/>
          </a:bodyPr>
          <a:lstStyle/>
          <a:p>
            <a:r>
              <a:rPr lang="nl-NL"/>
              <a:t>Klik om de stijl te bewerken</a:t>
            </a:r>
            <a:endParaRPr lang="nl-BE"/>
          </a:p>
        </p:txBody>
      </p:sp>
      <p:sp>
        <p:nvSpPr>
          <p:cNvPr id="7" name="Tijdelijke aanduiding voor datum 3"/>
          <p:cNvSpPr>
            <a:spLocks noGrp="1"/>
          </p:cNvSpPr>
          <p:nvPr>
            <p:ph type="dt" sz="half" idx="2"/>
          </p:nvPr>
        </p:nvSpPr>
        <p:spPr>
          <a:xfrm>
            <a:off x="3050875" y="4754700"/>
            <a:ext cx="900000" cy="270000"/>
          </a:xfrm>
          <a:prstGeom prst="rect">
            <a:avLst/>
          </a:prstGeom>
        </p:spPr>
        <p:txBody>
          <a:bodyPr vert="horz" lIns="91440" tIns="45720" rIns="91440" bIns="45720" rtlCol="0" anchor="ctr"/>
          <a:lstStyle>
            <a:lvl1pPr algn="l">
              <a:defRPr sz="900">
                <a:solidFill>
                  <a:schemeClr val="tx1">
                    <a:tint val="75000"/>
                  </a:schemeClr>
                </a:solidFill>
                <a:latin typeface="FlandersArtSans-Regular" panose="00000500000000000000" pitchFamily="2" charset="0"/>
              </a:defRPr>
            </a:lvl1pPr>
          </a:lstStyle>
          <a:p>
            <a:fld id="{FD6BEBD5-99F3-4C1B-B5AF-C9279F4847C2}" type="datetimeFigureOut">
              <a:rPr lang="nl-BE" smtClean="0"/>
              <a:pPr/>
              <a:t>9/06/2020</a:t>
            </a:fld>
            <a:endParaRPr lang="nl-BE"/>
          </a:p>
        </p:txBody>
      </p:sp>
      <p:sp>
        <p:nvSpPr>
          <p:cNvPr id="8" name="Tijdelijke aanduiding voor voettekst 4"/>
          <p:cNvSpPr>
            <a:spLocks noGrp="1"/>
          </p:cNvSpPr>
          <p:nvPr>
            <p:ph type="ftr" sz="quarter" idx="3"/>
          </p:nvPr>
        </p:nvSpPr>
        <p:spPr>
          <a:xfrm>
            <a:off x="3993393" y="4754700"/>
            <a:ext cx="1890000" cy="270000"/>
          </a:xfrm>
          <a:prstGeom prst="rect">
            <a:avLst/>
          </a:prstGeom>
        </p:spPr>
        <p:txBody>
          <a:bodyPr vert="horz" lIns="91440" tIns="45720" rIns="91440" bIns="45720" rtlCol="0" anchor="ctr"/>
          <a:lstStyle>
            <a:lvl1pPr algn="ctr">
              <a:defRPr sz="900">
                <a:solidFill>
                  <a:schemeClr val="tx1">
                    <a:tint val="75000"/>
                  </a:schemeClr>
                </a:solidFill>
                <a:latin typeface="FlandersArtSans-Regular" panose="00000500000000000000" pitchFamily="2" charset="0"/>
              </a:defRPr>
            </a:lvl1pPr>
          </a:lstStyle>
          <a:p>
            <a:endParaRPr lang="nl-BE"/>
          </a:p>
        </p:txBody>
      </p:sp>
      <p:sp>
        <p:nvSpPr>
          <p:cNvPr id="9" name="Tijdelijke aanduiding voor dianummer 5"/>
          <p:cNvSpPr>
            <a:spLocks noGrp="1"/>
          </p:cNvSpPr>
          <p:nvPr>
            <p:ph type="sldNum" sz="quarter" idx="4"/>
          </p:nvPr>
        </p:nvSpPr>
        <p:spPr>
          <a:xfrm>
            <a:off x="5944611" y="4754700"/>
            <a:ext cx="540000" cy="270000"/>
          </a:xfrm>
          <a:prstGeom prst="rect">
            <a:avLst/>
          </a:prstGeom>
        </p:spPr>
        <p:txBody>
          <a:bodyPr vert="horz" lIns="91440" tIns="45720" rIns="91440" bIns="45720" rtlCol="0" anchor="ctr"/>
          <a:lstStyle>
            <a:lvl1pPr algn="r">
              <a:defRPr sz="800">
                <a:solidFill>
                  <a:schemeClr val="tx1">
                    <a:tint val="75000"/>
                  </a:schemeClr>
                </a:solidFill>
                <a:latin typeface="FlandersArtSans-Regular" panose="00000500000000000000" pitchFamily="2" charset="0"/>
              </a:defRPr>
            </a:lvl1pPr>
          </a:lstStyle>
          <a:p>
            <a:fld id="{492AD3B4-D906-4191-84FB-4FE613E48036}" type="slidenum">
              <a:rPr lang="nl-BE" smtClean="0"/>
              <a:pPr/>
              <a:t>‹#›</a:t>
            </a:fld>
            <a:endParaRPr lang="nl-BE"/>
          </a:p>
        </p:txBody>
      </p:sp>
      <p:sp>
        <p:nvSpPr>
          <p:cNvPr id="10" name="Tijdelijke aanduiding voor tekst 2"/>
          <p:cNvSpPr>
            <a:spLocks noGrp="1"/>
          </p:cNvSpPr>
          <p:nvPr>
            <p:ph type="body" idx="1"/>
          </p:nvPr>
        </p:nvSpPr>
        <p:spPr>
          <a:xfrm>
            <a:off x="1296000" y="1436400"/>
            <a:ext cx="7444800" cy="3264300"/>
          </a:xfrm>
          <a:prstGeom prst="rect">
            <a:avLst/>
          </a:prstGeom>
        </p:spPr>
        <p:txBody>
          <a:bodyPr vert="horz" lIns="0" tIns="0" rIns="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 </a:t>
            </a:r>
            <a:endParaRPr lang="nl-BE"/>
          </a:p>
          <a:p>
            <a:pPr lvl="4"/>
            <a:endParaRPr lang="nl-BE"/>
          </a:p>
        </p:txBody>
      </p:sp>
    </p:spTree>
    <p:extLst>
      <p:ext uri="{BB962C8B-B14F-4D97-AF65-F5344CB8AC3E}">
        <p14:creationId xmlns:p14="http://schemas.microsoft.com/office/powerpoint/2010/main" val="541548204"/>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77" r:id="rId3"/>
    <p:sldLayoutId id="2147483676" r:id="rId4"/>
  </p:sldLayoutIdLst>
  <p:txStyles>
    <p:titleStyle>
      <a:lvl1pPr algn="l" defTabSz="685800" rtl="0" eaLnBrk="1" latinLnBrk="0" hangingPunct="1">
        <a:lnSpc>
          <a:spcPts val="2850"/>
        </a:lnSpc>
        <a:spcBef>
          <a:spcPct val="0"/>
        </a:spcBef>
        <a:buNone/>
        <a:defRPr sz="2800" kern="1200">
          <a:solidFill>
            <a:schemeClr val="tx1"/>
          </a:solidFill>
          <a:latin typeface="FlandersArtSans-Bold" panose="00000800000000000000" pitchFamily="2" charset="0"/>
          <a:ea typeface="+mj-ea"/>
          <a:cs typeface="+mj-cs"/>
        </a:defRPr>
      </a:lvl1pPr>
    </p:titleStyle>
    <p:bodyStyle>
      <a:lvl1pPr marL="216000" marR="0" indent="-216000" algn="l" defTabSz="685800" rtl="0" eaLnBrk="1" fontAlgn="auto" latinLnBrk="0" hangingPunct="1">
        <a:lnSpc>
          <a:spcPct val="90000"/>
        </a:lnSpc>
        <a:spcBef>
          <a:spcPts val="225"/>
        </a:spcBef>
        <a:spcAft>
          <a:spcPts val="0"/>
        </a:spcAft>
        <a:buClrTx/>
        <a:buSzPct val="90000"/>
        <a:buFontTx/>
        <a:buBlip>
          <a:blip r:embed="rId6"/>
        </a:buBlip>
        <a:tabLst/>
        <a:defRPr sz="1700" kern="1200" spc="0" baseline="0">
          <a:solidFill>
            <a:schemeClr val="tx1"/>
          </a:solidFill>
          <a:latin typeface="FlandersArtSans-Bold" panose="00000800000000000000" pitchFamily="2" charset="0"/>
          <a:ea typeface="+mn-ea"/>
          <a:cs typeface="+mn-cs"/>
        </a:defRPr>
      </a:lvl1pPr>
      <a:lvl2pPr marL="432000" marR="0" indent="-216000" algn="l" defTabSz="685800" rtl="0" eaLnBrk="1" fontAlgn="auto" latinLnBrk="0" hangingPunct="1">
        <a:lnSpc>
          <a:spcPct val="90000"/>
        </a:lnSpc>
        <a:spcBef>
          <a:spcPts val="225"/>
        </a:spcBef>
        <a:spcAft>
          <a:spcPts val="0"/>
        </a:spcAft>
        <a:buClrTx/>
        <a:buSzPct val="75000"/>
        <a:buFontTx/>
        <a:buBlip>
          <a:blip r:embed="rId7"/>
        </a:buBlip>
        <a:tabLst/>
        <a:defRPr sz="1700" kern="1200" spc="0" baseline="0">
          <a:solidFill>
            <a:srgbClr val="9B9B9B"/>
          </a:solidFill>
          <a:latin typeface="FlandersArtSans-Regular" panose="00000500000000000000" pitchFamily="2" charset="0"/>
          <a:ea typeface="+mn-ea"/>
          <a:cs typeface="+mn-cs"/>
        </a:defRPr>
      </a:lvl2pPr>
      <a:lvl3pPr marL="648000" marR="0" indent="-216000" algn="l" defTabSz="685800" rtl="0" eaLnBrk="1" fontAlgn="auto" latinLnBrk="0" hangingPunct="1">
        <a:lnSpc>
          <a:spcPct val="90000"/>
        </a:lnSpc>
        <a:spcBef>
          <a:spcPts val="225"/>
        </a:spcBef>
        <a:spcAft>
          <a:spcPts val="0"/>
        </a:spcAft>
        <a:buClrTx/>
        <a:buSzPct val="85000"/>
        <a:buFontTx/>
        <a:buBlip>
          <a:blip r:embed="rId8"/>
        </a:buBlip>
        <a:tabLst/>
        <a:defRPr sz="1500" kern="1200" spc="0" baseline="0">
          <a:solidFill>
            <a:schemeClr val="tx1"/>
          </a:solidFill>
          <a:latin typeface="FlandersArtSans-Regular" panose="00000500000000000000" pitchFamily="2" charset="0"/>
          <a:ea typeface="+mn-ea"/>
          <a:cs typeface="+mn-cs"/>
        </a:defRPr>
      </a:lvl3pPr>
      <a:lvl4pPr marL="864000" marR="0" indent="-216000" algn="l" defTabSz="685800" rtl="0" eaLnBrk="1" fontAlgn="auto" latinLnBrk="0" hangingPunct="1">
        <a:lnSpc>
          <a:spcPct val="90000"/>
        </a:lnSpc>
        <a:spcBef>
          <a:spcPts val="225"/>
        </a:spcBef>
        <a:spcAft>
          <a:spcPts val="0"/>
        </a:spcAft>
        <a:buClrTx/>
        <a:buSzPct val="75000"/>
        <a:buFontTx/>
        <a:buBlip>
          <a:blip r:embed="rId9"/>
        </a:buBlip>
        <a:tabLst/>
        <a:defRPr sz="1500" kern="1200" spc="0" baseline="0">
          <a:solidFill>
            <a:schemeClr val="tx1"/>
          </a:solidFill>
          <a:latin typeface="FlandersArtSans-Regular" panose="00000500000000000000" pitchFamily="2" charset="0"/>
          <a:ea typeface="+mn-ea"/>
          <a:cs typeface="+mn-cs"/>
        </a:defRPr>
      </a:lvl4pPr>
      <a:lvl5pPr marL="1080000" marR="0" indent="-216000" algn="l" defTabSz="685800" rtl="0" eaLnBrk="1" fontAlgn="auto" latinLnBrk="0" hangingPunct="1">
        <a:lnSpc>
          <a:spcPct val="90000"/>
        </a:lnSpc>
        <a:spcBef>
          <a:spcPts val="225"/>
        </a:spcBef>
        <a:spcAft>
          <a:spcPts val="0"/>
        </a:spcAft>
        <a:buClrTx/>
        <a:buSzPct val="90000"/>
        <a:buFontTx/>
        <a:buBlip>
          <a:blip r:embed="rId6"/>
        </a:buBlip>
        <a:tabLst/>
        <a:defRPr sz="1500" kern="1200" spc="0" baseline="0">
          <a:solidFill>
            <a:schemeClr val="tx1"/>
          </a:solidFill>
          <a:latin typeface="FlandersArtSans-Regular" panose="000005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nl-B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628650" y="1111661"/>
            <a:ext cx="7886700" cy="3744300"/>
          </a:xfrm>
          <a:prstGeom prst="rect">
            <a:avLst/>
          </a:prstGeom>
          <a:noFill/>
          <a:ln>
            <a:noFill/>
          </a:ln>
        </p:spPr>
        <p:txBody>
          <a:bodyPr spcFirstLastPara="1" wrap="square" lIns="79125" tIns="39550" rIns="79125" bIns="39550" anchor="t" anchorCtr="0">
            <a:noAutofit/>
          </a:bodyPr>
          <a:lstStyle>
            <a:lvl1pPr marL="457200" marR="0" lvl="0" indent="-228600" algn="l" rtl="0">
              <a:lnSpc>
                <a:spcPct val="100000"/>
              </a:lnSpc>
              <a:spcBef>
                <a:spcPts val="600"/>
              </a:spcBef>
              <a:spcAft>
                <a:spcPts val="0"/>
              </a:spcAft>
              <a:buClr>
                <a:schemeClr val="accent1"/>
              </a:buClr>
              <a:buSzPts val="2100"/>
              <a:buFont typeface="Arial"/>
              <a:buNone/>
              <a:defRPr sz="21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600"/>
              </a:spcBef>
              <a:spcAft>
                <a:spcPts val="0"/>
              </a:spcAft>
              <a:buClr>
                <a:schemeClr val="dk1"/>
              </a:buClr>
              <a:buSzPts val="2100"/>
              <a:buFont typeface="Noto Sans Symbols"/>
              <a:buChar char="▪"/>
              <a:defRPr sz="2100" b="0" i="0" u="none" strike="noStrike" cap="none">
                <a:solidFill>
                  <a:schemeClr val="dk1"/>
                </a:solidFill>
                <a:latin typeface="Calibri"/>
                <a:ea typeface="Calibri"/>
                <a:cs typeface="Calibri"/>
                <a:sym typeface="Calibri"/>
              </a:defRPr>
            </a:lvl2pPr>
            <a:lvl3pPr marL="1371600" marR="0" lvl="2" indent="-336550" algn="l" rtl="0">
              <a:lnSpc>
                <a:spcPct val="100000"/>
              </a:lnSpc>
              <a:spcBef>
                <a:spcPts val="600"/>
              </a:spcBef>
              <a:spcAft>
                <a:spcPts val="0"/>
              </a:spcAft>
              <a:buClr>
                <a:schemeClr val="dk1"/>
              </a:buClr>
              <a:buSzPts val="1700"/>
              <a:buFont typeface="Arial"/>
              <a:buChar char="&gt;"/>
              <a:defRPr sz="17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600"/>
              </a:spcBef>
              <a:spcAft>
                <a:spcPts val="0"/>
              </a:spcAft>
              <a:buClr>
                <a:schemeClr val="dk1"/>
              </a:buClr>
              <a:buSzPts val="1600"/>
              <a:buFont typeface="Arial"/>
              <a:buChar char="&gt;"/>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 name="Google Shape;11;p1"/>
          <p:cNvSpPr/>
          <p:nvPr/>
        </p:nvSpPr>
        <p:spPr>
          <a:xfrm>
            <a:off x="0" y="0"/>
            <a:ext cx="323400" cy="5143500"/>
          </a:xfrm>
          <a:prstGeom prst="rect">
            <a:avLst/>
          </a:pr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2" name="Google Shape;12;p1"/>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marR="0" lvl="0" algn="l" rtl="0">
              <a:lnSpc>
                <a:spcPct val="9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SzPts val="1200"/>
              <a:buNone/>
              <a:defRPr sz="1600"/>
            </a:lvl2pPr>
            <a:lvl3pPr lvl="2">
              <a:spcBef>
                <a:spcPts val="0"/>
              </a:spcBef>
              <a:spcAft>
                <a:spcPts val="0"/>
              </a:spcAft>
              <a:buSzPts val="1200"/>
              <a:buNone/>
              <a:defRPr sz="1600"/>
            </a:lvl3pPr>
            <a:lvl4pPr lvl="3">
              <a:spcBef>
                <a:spcPts val="0"/>
              </a:spcBef>
              <a:spcAft>
                <a:spcPts val="0"/>
              </a:spcAft>
              <a:buSzPts val="1200"/>
              <a:buNone/>
              <a:defRPr sz="1600"/>
            </a:lvl4pPr>
            <a:lvl5pPr lvl="4">
              <a:spcBef>
                <a:spcPts val="0"/>
              </a:spcBef>
              <a:spcAft>
                <a:spcPts val="0"/>
              </a:spcAft>
              <a:buSzPts val="1200"/>
              <a:buNone/>
              <a:defRPr sz="1600"/>
            </a:lvl5pPr>
            <a:lvl6pPr lvl="5">
              <a:spcBef>
                <a:spcPts val="0"/>
              </a:spcBef>
              <a:spcAft>
                <a:spcPts val="0"/>
              </a:spcAft>
              <a:buSzPts val="1200"/>
              <a:buNone/>
              <a:defRPr sz="1600"/>
            </a:lvl6pPr>
            <a:lvl7pPr lvl="6">
              <a:spcBef>
                <a:spcPts val="0"/>
              </a:spcBef>
              <a:spcAft>
                <a:spcPts val="0"/>
              </a:spcAft>
              <a:buSzPts val="1200"/>
              <a:buNone/>
              <a:defRPr sz="1600"/>
            </a:lvl7pPr>
            <a:lvl8pPr lvl="7">
              <a:spcBef>
                <a:spcPts val="0"/>
              </a:spcBef>
              <a:spcAft>
                <a:spcPts val="0"/>
              </a:spcAft>
              <a:buSzPts val="1200"/>
              <a:buNone/>
              <a:defRPr sz="1600"/>
            </a:lvl8pPr>
            <a:lvl9pPr lvl="8">
              <a:spcBef>
                <a:spcPts val="0"/>
              </a:spcBef>
              <a:spcAft>
                <a:spcPts val="0"/>
              </a:spcAft>
              <a:buSzPts val="1200"/>
              <a:buNone/>
              <a:defRPr sz="1600"/>
            </a:lvl9pPr>
          </a:lstStyle>
          <a:p>
            <a:endParaRPr/>
          </a:p>
        </p:txBody>
      </p:sp>
      <p:sp>
        <p:nvSpPr>
          <p:cNvPr id="13" name="Google Shape;13;p1"/>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marR="0" lvl="0" indent="0" algn="r" rtl="0">
              <a:spcBef>
                <a:spcPts val="0"/>
              </a:spcBef>
              <a:buNone/>
              <a:defRPr sz="1000" b="0" i="0" u="none" strike="noStrike" cap="none">
                <a:solidFill>
                  <a:schemeClr val="dk2"/>
                </a:solidFill>
                <a:latin typeface="Arial"/>
                <a:ea typeface="Arial"/>
                <a:cs typeface="Arial"/>
                <a:sym typeface="Arial"/>
              </a:defRPr>
            </a:lvl1pPr>
            <a:lvl2pPr marL="0" marR="0" lvl="1" indent="0" algn="r" rtl="0">
              <a:spcBef>
                <a:spcPts val="0"/>
              </a:spcBef>
              <a:buNone/>
              <a:defRPr sz="1000" b="0" i="0" u="none" strike="noStrike" cap="none">
                <a:solidFill>
                  <a:schemeClr val="dk2"/>
                </a:solidFill>
                <a:latin typeface="Arial"/>
                <a:ea typeface="Arial"/>
                <a:cs typeface="Arial"/>
                <a:sym typeface="Arial"/>
              </a:defRPr>
            </a:lvl2pPr>
            <a:lvl3pPr marL="0" marR="0" lvl="2" indent="0" algn="r" rtl="0">
              <a:spcBef>
                <a:spcPts val="0"/>
              </a:spcBef>
              <a:buNone/>
              <a:defRPr sz="1000" b="0" i="0" u="none" strike="noStrike" cap="none">
                <a:solidFill>
                  <a:schemeClr val="dk2"/>
                </a:solidFill>
                <a:latin typeface="Arial"/>
                <a:ea typeface="Arial"/>
                <a:cs typeface="Arial"/>
                <a:sym typeface="Arial"/>
              </a:defRPr>
            </a:lvl3pPr>
            <a:lvl4pPr marL="0" marR="0" lvl="3" indent="0" algn="r" rtl="0">
              <a:spcBef>
                <a:spcPts val="0"/>
              </a:spcBef>
              <a:buNone/>
              <a:defRPr sz="1000" b="0" i="0" u="none" strike="noStrike" cap="none">
                <a:solidFill>
                  <a:schemeClr val="dk2"/>
                </a:solidFill>
                <a:latin typeface="Arial"/>
                <a:ea typeface="Arial"/>
                <a:cs typeface="Arial"/>
                <a:sym typeface="Arial"/>
              </a:defRPr>
            </a:lvl4pPr>
            <a:lvl5pPr marL="0" marR="0" lvl="4" indent="0" algn="r" rtl="0">
              <a:spcBef>
                <a:spcPts val="0"/>
              </a:spcBef>
              <a:buNone/>
              <a:defRPr sz="1000" b="0" i="0" u="none" strike="noStrike" cap="none">
                <a:solidFill>
                  <a:schemeClr val="dk2"/>
                </a:solidFill>
                <a:latin typeface="Arial"/>
                <a:ea typeface="Arial"/>
                <a:cs typeface="Arial"/>
                <a:sym typeface="Arial"/>
              </a:defRPr>
            </a:lvl5pPr>
            <a:lvl6pPr marL="0" marR="0" lvl="5" indent="0" algn="r" rtl="0">
              <a:spcBef>
                <a:spcPts val="0"/>
              </a:spcBef>
              <a:buNone/>
              <a:defRPr sz="1000" b="0" i="0" u="none" strike="noStrike" cap="none">
                <a:solidFill>
                  <a:schemeClr val="dk2"/>
                </a:solidFill>
                <a:latin typeface="Arial"/>
                <a:ea typeface="Arial"/>
                <a:cs typeface="Arial"/>
                <a:sym typeface="Arial"/>
              </a:defRPr>
            </a:lvl6pPr>
            <a:lvl7pPr marL="0" marR="0" lvl="6" indent="0" algn="r" rtl="0">
              <a:spcBef>
                <a:spcPts val="0"/>
              </a:spcBef>
              <a:buNone/>
              <a:defRPr sz="1000" b="0" i="0" u="none" strike="noStrike" cap="none">
                <a:solidFill>
                  <a:schemeClr val="dk2"/>
                </a:solidFill>
                <a:latin typeface="Arial"/>
                <a:ea typeface="Arial"/>
                <a:cs typeface="Arial"/>
                <a:sym typeface="Arial"/>
              </a:defRPr>
            </a:lvl7pPr>
            <a:lvl8pPr marL="0" marR="0" lvl="7" indent="0" algn="r" rtl="0">
              <a:spcBef>
                <a:spcPts val="0"/>
              </a:spcBef>
              <a:buNone/>
              <a:defRPr sz="1000" b="0" i="0" u="none" strike="noStrike" cap="none">
                <a:solidFill>
                  <a:schemeClr val="dk2"/>
                </a:solidFill>
                <a:latin typeface="Arial"/>
                <a:ea typeface="Arial"/>
                <a:cs typeface="Arial"/>
                <a:sym typeface="Arial"/>
              </a:defRPr>
            </a:lvl8pPr>
            <a:lvl9pPr marL="0" marR="0" lvl="8" indent="0" algn="r" rtl="0">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txBox="1">
            <a:spLocks noGrp="1"/>
          </p:cNvSpPr>
          <p:nvPr>
            <p:ph type="dt" idx="10"/>
          </p:nvPr>
        </p:nvSpPr>
        <p:spPr>
          <a:xfrm>
            <a:off x="6059679" y="4952333"/>
            <a:ext cx="2643600" cy="131100"/>
          </a:xfrm>
          <a:prstGeom prst="rect">
            <a:avLst/>
          </a:prstGeom>
          <a:noFill/>
          <a:ln>
            <a:noFill/>
          </a:ln>
        </p:spPr>
        <p:txBody>
          <a:bodyPr spcFirstLastPara="1" wrap="square" lIns="79125" tIns="39550" rIns="79125" bIns="39550" anchor="ctr" anchorCtr="0">
            <a:noAutofit/>
          </a:bodyPr>
          <a:lstStyle>
            <a:lvl1pPr marR="0" lvl="0" algn="r" rtl="0">
              <a:spcBef>
                <a:spcPts val="0"/>
              </a:spcBef>
              <a:spcAft>
                <a:spcPts val="0"/>
              </a:spcAft>
              <a:buSzPts val="1200"/>
              <a:buNone/>
              <a:defRPr sz="1000" b="0" i="0" u="none" strike="noStrike" cap="none">
                <a:solidFill>
                  <a:schemeClr val="dk2"/>
                </a:solidFill>
                <a:latin typeface="Arial"/>
                <a:ea typeface="Arial"/>
                <a:cs typeface="Arial"/>
                <a:sym typeface="Arial"/>
              </a:defRPr>
            </a:lvl1pPr>
            <a:lvl2pPr marR="0" lvl="1"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hyperlink" Target="https://www.gcloud.belgium.be/rest/" TargetMode="Externa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igipolisantwerpdocumentation/api-requirement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www.loc.gov/standards/iso639-2/php/code_list.php" TargetMode="External"/><Relationship Id="rId4" Type="http://schemas.openxmlformats.org/officeDocument/2006/relationships/hyperlink" Target="https://tools.ietf.org/html/rfc5646"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hyperlink" Target="https://www.gcloud.belgium.be/rest/" TargetMode="Externa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Informatievlaanderen/generieke-hypermedia-api/blob/master/taal.md" TargetMode="Externa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hyperlink" Target="https://www.gcloud.belgium.be/rest/" TargetMode="External"/><Relationship Id="rId2" Type="http://schemas.openxmlformats.org/officeDocument/2006/relationships/hyperlink" Target="https://data.vlaanderen.be/doc/richtlijnen/iv-rest-api-richtlijnen/" TargetMode="External"/><Relationship Id="rId1" Type="http://schemas.openxmlformats.org/officeDocument/2006/relationships/slideLayout" Target="../slideLayouts/slideLayout22.xml"/><Relationship Id="rId4" Type="http://schemas.openxmlformats.org/officeDocument/2006/relationships/hyperlink" Target="https://github.com/digipolisantwerpdocumentation/api-requirement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digipolisantwerpdocumentation/api-requirements" TargetMode="External"/><Relationship Id="rId2" Type="http://schemas.openxmlformats.org/officeDocument/2006/relationships/hyperlink" Target="https://github.com/belgif/rest-guide"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hyperlink" Target="https://docs.geostandaarden.nl/api/API-Strategie/" TargetMode="Externa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Informatievlaanderen/API-kennishub" TargetMode="Externa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8B6C2F-CA7B-4221-AA6A-F1339593DC52}"/>
              </a:ext>
            </a:extLst>
          </p:cNvPr>
          <p:cNvSpPr>
            <a:spLocks noGrp="1"/>
          </p:cNvSpPr>
          <p:nvPr>
            <p:ph type="ctrTitle"/>
          </p:nvPr>
        </p:nvSpPr>
        <p:spPr/>
        <p:txBody>
          <a:bodyPr/>
          <a:lstStyle/>
          <a:p>
            <a:r>
              <a:rPr lang="nl-NL"/>
              <a:t>API </a:t>
            </a:r>
            <a:r>
              <a:rPr lang="nl-NL" err="1"/>
              <a:t>guidelines</a:t>
            </a:r>
          </a:p>
        </p:txBody>
      </p:sp>
      <p:sp>
        <p:nvSpPr>
          <p:cNvPr id="4" name="Ondertitel 3">
            <a:extLst>
              <a:ext uri="{FF2B5EF4-FFF2-40B4-BE49-F238E27FC236}">
                <a16:creationId xmlns:a16="http://schemas.microsoft.com/office/drawing/2014/main" id="{04F71FB6-D9EA-4525-9340-A1A0DD97F6E9}"/>
              </a:ext>
            </a:extLst>
          </p:cNvPr>
          <p:cNvSpPr>
            <a:spLocks noGrp="1"/>
          </p:cNvSpPr>
          <p:nvPr>
            <p:ph type="subTitle" idx="1"/>
          </p:nvPr>
        </p:nvSpPr>
        <p:spPr/>
        <p:txBody>
          <a:bodyPr/>
          <a:lstStyle/>
          <a:p>
            <a:r>
              <a:rPr lang="nl-NL" sz="1550" b="1" dirty="0"/>
              <a:t>Herneming sessie 1 – API richtlijnen overzicht</a:t>
            </a:r>
          </a:p>
          <a:p>
            <a:endParaRPr lang="nl-NL" sz="1550" dirty="0"/>
          </a:p>
          <a:p>
            <a:r>
              <a:rPr lang="nl-NL" sz="1550" dirty="0"/>
              <a:t>09/06/2020 - Online</a:t>
            </a:r>
            <a:endParaRPr lang="nl-NL" dirty="0"/>
          </a:p>
        </p:txBody>
      </p:sp>
    </p:spTree>
    <p:extLst>
      <p:ext uri="{BB962C8B-B14F-4D97-AF65-F5344CB8AC3E}">
        <p14:creationId xmlns:p14="http://schemas.microsoft.com/office/powerpoint/2010/main" val="198859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10</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Vormrichtlijnen</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BC476434-0F63-4128-957B-08F227B271C6}"/>
              </a:ext>
            </a:extLst>
          </p:cNvPr>
          <p:cNvSpPr>
            <a:spLocks noGrp="1"/>
          </p:cNvSpPr>
          <p:nvPr>
            <p:ph type="body" idx="1"/>
          </p:nvPr>
        </p:nvSpPr>
        <p:spPr/>
        <p:txBody>
          <a:bodyPr/>
          <a:lstStyle/>
          <a:p>
            <a:endParaRPr lang="en-US"/>
          </a:p>
        </p:txBody>
      </p:sp>
      <p:graphicFrame>
        <p:nvGraphicFramePr>
          <p:cNvPr id="3" name="Table 2">
            <a:extLst>
              <a:ext uri="{FF2B5EF4-FFF2-40B4-BE49-F238E27FC236}">
                <a16:creationId xmlns:a16="http://schemas.microsoft.com/office/drawing/2014/main" id="{2D010E5B-C8D1-4887-BD52-724609C57D9D}"/>
              </a:ext>
            </a:extLst>
          </p:cNvPr>
          <p:cNvGraphicFramePr>
            <a:graphicFrameLocks noGrp="1"/>
          </p:cNvGraphicFramePr>
          <p:nvPr>
            <p:extLst>
              <p:ext uri="{D42A27DB-BD31-4B8C-83A1-F6EECF244321}">
                <p14:modId xmlns:p14="http://schemas.microsoft.com/office/powerpoint/2010/main" val="3811928735"/>
              </p:ext>
            </p:extLst>
          </p:nvPr>
        </p:nvGraphicFramePr>
        <p:xfrm>
          <a:off x="531812" y="1359383"/>
          <a:ext cx="8411008" cy="2719716"/>
        </p:xfrm>
        <a:graphic>
          <a:graphicData uri="http://schemas.openxmlformats.org/drawingml/2006/table">
            <a:tbl>
              <a:tblPr firstRow="1" bandRow="1">
                <a:tableStyleId>{69C7853C-536D-4A76-A0AE-DD22124D55A5}</a:tableStyleId>
              </a:tblPr>
              <a:tblGrid>
                <a:gridCol w="2102752">
                  <a:extLst>
                    <a:ext uri="{9D8B030D-6E8A-4147-A177-3AD203B41FA5}">
                      <a16:colId xmlns:a16="http://schemas.microsoft.com/office/drawing/2014/main" val="1394743578"/>
                    </a:ext>
                  </a:extLst>
                </a:gridCol>
                <a:gridCol w="2102752">
                  <a:extLst>
                    <a:ext uri="{9D8B030D-6E8A-4147-A177-3AD203B41FA5}">
                      <a16:colId xmlns:a16="http://schemas.microsoft.com/office/drawing/2014/main" val="395288483"/>
                    </a:ext>
                  </a:extLst>
                </a:gridCol>
                <a:gridCol w="2102752">
                  <a:extLst>
                    <a:ext uri="{9D8B030D-6E8A-4147-A177-3AD203B41FA5}">
                      <a16:colId xmlns:a16="http://schemas.microsoft.com/office/drawing/2014/main" val="1622329278"/>
                    </a:ext>
                  </a:extLst>
                </a:gridCol>
                <a:gridCol w="2102752">
                  <a:extLst>
                    <a:ext uri="{9D8B030D-6E8A-4147-A177-3AD203B41FA5}">
                      <a16:colId xmlns:a16="http://schemas.microsoft.com/office/drawing/2014/main" val="692629562"/>
                    </a:ext>
                  </a:extLst>
                </a:gridCol>
              </a:tblGrid>
              <a:tr h="399738">
                <a:tc>
                  <a:txBody>
                    <a:bodyPr/>
                    <a:lstStyle/>
                    <a:p>
                      <a:pPr marL="0" algn="l" rtl="0" eaLnBrk="1" latinLnBrk="0" hangingPunct="1">
                        <a:spcBef>
                          <a:spcPts val="0"/>
                        </a:spcBef>
                        <a:spcAft>
                          <a:spcPts val="0"/>
                        </a:spcAft>
                      </a:pPr>
                      <a:r>
                        <a:rPr lang="nl-BE" sz="1800" kern="1200">
                          <a:effectLst/>
                        </a:rPr>
                        <a:t>Topic</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IV</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Gcloud</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Digipolis Antwerpen</a:t>
                      </a:r>
                      <a:endParaRPr lang="nl-BE">
                        <a:effectLst/>
                      </a:endParaRPr>
                    </a:p>
                  </a:txBody>
                  <a:tcPr marL="0" marR="0" marT="0" marB="0" anchor="ctr"/>
                </a:tc>
                <a:extLst>
                  <a:ext uri="{0D108BD9-81ED-4DB2-BD59-A6C34878D82A}">
                    <a16:rowId xmlns:a16="http://schemas.microsoft.com/office/drawing/2014/main" val="1332239581"/>
                  </a:ext>
                </a:extLst>
              </a:tr>
              <a:tr h="399738">
                <a:tc>
                  <a:txBody>
                    <a:bodyPr/>
                    <a:lstStyle/>
                    <a:p>
                      <a:pPr marL="0" algn="l" rtl="0" eaLnBrk="1" latinLnBrk="0" hangingPunct="1">
                        <a:spcBef>
                          <a:spcPts val="0"/>
                        </a:spcBef>
                        <a:spcAft>
                          <a:spcPts val="0"/>
                        </a:spcAft>
                      </a:pPr>
                      <a:r>
                        <a:rPr lang="nl-BE" sz="1800" kern="1200">
                          <a:effectLst/>
                        </a:rPr>
                        <a:t>Versie</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vMAJOR</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major</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vMAJOR</a:t>
                      </a:r>
                      <a:endParaRPr lang="nl-BE">
                        <a:effectLst/>
                      </a:endParaRPr>
                    </a:p>
                  </a:txBody>
                  <a:tcPr marL="0" marR="0" marT="0" marB="0" anchor="ctr"/>
                </a:tc>
                <a:extLst>
                  <a:ext uri="{0D108BD9-81ED-4DB2-BD59-A6C34878D82A}">
                    <a16:rowId xmlns:a16="http://schemas.microsoft.com/office/drawing/2014/main" val="4118318349"/>
                  </a:ext>
                </a:extLst>
              </a:tr>
              <a:tr h="1301472">
                <a:tc>
                  <a:txBody>
                    <a:bodyPr/>
                    <a:lstStyle/>
                    <a:p>
                      <a:pPr marL="0" algn="l" rtl="0" eaLnBrk="1" latinLnBrk="0" hangingPunct="1">
                        <a:spcBef>
                          <a:spcPts val="0"/>
                        </a:spcBef>
                        <a:spcAft>
                          <a:spcPts val="0"/>
                        </a:spcAft>
                      </a:pPr>
                      <a:r>
                        <a:rPr lang="nl-BE" sz="1800" kern="1200">
                          <a:effectLst/>
                        </a:rPr>
                        <a:t>Versie</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Header x-version voor effectieve versie in de vorm v.MAJOR.MINOR.PATCH </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OpenAPI documentatie info bevat effectieve versie</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OpenAPI documentatie bevat effectieve versie</a:t>
                      </a:r>
                      <a:endParaRPr lang="nl-BE">
                        <a:effectLst/>
                      </a:endParaRPr>
                    </a:p>
                  </a:txBody>
                  <a:tcPr marL="0" marR="0" marT="0" marB="0" anchor="ctr"/>
                </a:tc>
                <a:extLst>
                  <a:ext uri="{0D108BD9-81ED-4DB2-BD59-A6C34878D82A}">
                    <a16:rowId xmlns:a16="http://schemas.microsoft.com/office/drawing/2014/main" val="3289990862"/>
                  </a:ext>
                </a:extLst>
              </a:tr>
              <a:tr h="399738">
                <a:tc>
                  <a:txBody>
                    <a:bodyPr/>
                    <a:lstStyle/>
                    <a:p>
                      <a:pPr marL="0" algn="l" rtl="0" eaLnBrk="1" latinLnBrk="0" hangingPunct="1">
                        <a:spcBef>
                          <a:spcPts val="0"/>
                        </a:spcBef>
                        <a:spcAft>
                          <a:spcPts val="0"/>
                        </a:spcAft>
                      </a:pPr>
                      <a:endParaRPr lang="nl-BE">
                        <a:effectLst/>
                      </a:endParaRPr>
                    </a:p>
                  </a:txBody>
                  <a:tcPr marL="0" marR="0" marT="0" marB="0" anchor="ctr"/>
                </a:tc>
                <a:tc>
                  <a:txBody>
                    <a:bodyPr/>
                    <a:lstStyle/>
                    <a:p>
                      <a:pPr marL="0" algn="l" rtl="0" eaLnBrk="1" latinLnBrk="0" hangingPunct="1">
                        <a:spcBef>
                          <a:spcPts val="0"/>
                        </a:spcBef>
                        <a:spcAft>
                          <a:spcPts val="0"/>
                        </a:spcAft>
                      </a:pPr>
                      <a:endParaRPr lang="nl-BE">
                        <a:effectLst/>
                      </a:endParaRPr>
                    </a:p>
                  </a:txBody>
                  <a:tcPr marL="0" marR="0" marT="0" marB="0" anchor="ctr"/>
                </a:tc>
                <a:tc>
                  <a:txBody>
                    <a:bodyPr/>
                    <a:lstStyle/>
                    <a:p>
                      <a:pPr marL="0" algn="l" rtl="0" eaLnBrk="1" latinLnBrk="0" hangingPunct="1">
                        <a:spcBef>
                          <a:spcPts val="0"/>
                        </a:spcBef>
                        <a:spcAft>
                          <a:spcPts val="0"/>
                        </a:spcAft>
                      </a:pPr>
                      <a:endParaRPr lang="nl-BE">
                        <a:effectLst/>
                      </a:endParaRPr>
                    </a:p>
                  </a:txBody>
                  <a:tcPr marL="0" marR="0" marT="0" marB="0" anchor="ctr"/>
                </a:tc>
                <a:tc>
                  <a:txBody>
                    <a:bodyPr/>
                    <a:lstStyle/>
                    <a:p>
                      <a:pPr marL="0" algn="l" rtl="0" eaLnBrk="1" latinLnBrk="0" hangingPunct="1">
                        <a:spcBef>
                          <a:spcPts val="0"/>
                        </a:spcBef>
                        <a:spcAft>
                          <a:spcPts val="0"/>
                        </a:spcAft>
                      </a:pPr>
                      <a:endParaRPr lang="nl-BE">
                        <a:effectLst/>
                      </a:endParaRPr>
                    </a:p>
                  </a:txBody>
                  <a:tcPr marL="0" marR="0" marT="0" marB="0" anchor="ctr"/>
                </a:tc>
                <a:extLst>
                  <a:ext uri="{0D108BD9-81ED-4DB2-BD59-A6C34878D82A}">
                    <a16:rowId xmlns:a16="http://schemas.microsoft.com/office/drawing/2014/main" val="4214046678"/>
                  </a:ext>
                </a:extLst>
              </a:tr>
            </a:tbl>
          </a:graphicData>
        </a:graphic>
      </p:graphicFrame>
      <p:pic>
        <p:nvPicPr>
          <p:cNvPr id="6" name="Picture 7">
            <a:extLst>
              <a:ext uri="{FF2B5EF4-FFF2-40B4-BE49-F238E27FC236}">
                <a16:creationId xmlns:a16="http://schemas.microsoft.com/office/drawing/2014/main" id="{DBBFBE7D-CF09-45A4-AB52-2199D082461B}"/>
              </a:ext>
            </a:extLst>
          </p:cNvPr>
          <p:cNvPicPr>
            <a:picLocks noChangeAspect="1"/>
          </p:cNvPicPr>
          <p:nvPr/>
        </p:nvPicPr>
        <p:blipFill>
          <a:blip r:embed="rId2"/>
          <a:stretch>
            <a:fillRect/>
          </a:stretch>
        </p:blipFill>
        <p:spPr>
          <a:xfrm>
            <a:off x="4722813" y="536575"/>
            <a:ext cx="666750" cy="276225"/>
          </a:xfrm>
          <a:prstGeom prst="rect">
            <a:avLst/>
          </a:prstGeom>
        </p:spPr>
      </p:pic>
    </p:spTree>
    <p:extLst>
      <p:ext uri="{BB962C8B-B14F-4D97-AF65-F5344CB8AC3E}">
        <p14:creationId xmlns:p14="http://schemas.microsoft.com/office/powerpoint/2010/main" val="2330442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11</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Vormrichtlijnen</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BC476434-0F63-4128-957B-08F227B271C6}"/>
              </a:ext>
            </a:extLst>
          </p:cNvPr>
          <p:cNvSpPr>
            <a:spLocks noGrp="1"/>
          </p:cNvSpPr>
          <p:nvPr>
            <p:ph type="body" idx="1"/>
          </p:nvPr>
        </p:nvSpPr>
        <p:spPr/>
        <p:txBody>
          <a:bodyPr/>
          <a:lstStyle/>
          <a:p>
            <a:endParaRPr lang="en-US"/>
          </a:p>
        </p:txBody>
      </p:sp>
      <p:pic>
        <p:nvPicPr>
          <p:cNvPr id="2" name="Picture 7">
            <a:extLst>
              <a:ext uri="{FF2B5EF4-FFF2-40B4-BE49-F238E27FC236}">
                <a16:creationId xmlns:a16="http://schemas.microsoft.com/office/drawing/2014/main" id="{48A665A4-38E0-42B9-8961-E075F5FEED1E}"/>
              </a:ext>
            </a:extLst>
          </p:cNvPr>
          <p:cNvPicPr>
            <a:picLocks noChangeAspect="1"/>
          </p:cNvPicPr>
          <p:nvPr/>
        </p:nvPicPr>
        <p:blipFill>
          <a:blip r:embed="rId2"/>
          <a:stretch>
            <a:fillRect/>
          </a:stretch>
        </p:blipFill>
        <p:spPr>
          <a:xfrm>
            <a:off x="4706938" y="536575"/>
            <a:ext cx="1619250" cy="276225"/>
          </a:xfrm>
          <a:prstGeom prst="rect">
            <a:avLst/>
          </a:prstGeom>
        </p:spPr>
      </p:pic>
      <p:graphicFrame>
        <p:nvGraphicFramePr>
          <p:cNvPr id="10" name="Table 9">
            <a:extLst>
              <a:ext uri="{FF2B5EF4-FFF2-40B4-BE49-F238E27FC236}">
                <a16:creationId xmlns:a16="http://schemas.microsoft.com/office/drawing/2014/main" id="{1F514932-8FE0-4296-AEDF-B8D1F8B84D2F}"/>
              </a:ext>
            </a:extLst>
          </p:cNvPr>
          <p:cNvGraphicFramePr>
            <a:graphicFrameLocks noGrp="1"/>
          </p:cNvGraphicFramePr>
          <p:nvPr>
            <p:extLst>
              <p:ext uri="{D42A27DB-BD31-4B8C-83A1-F6EECF244321}">
                <p14:modId xmlns:p14="http://schemas.microsoft.com/office/powerpoint/2010/main" val="800301172"/>
              </p:ext>
            </p:extLst>
          </p:nvPr>
        </p:nvGraphicFramePr>
        <p:xfrm>
          <a:off x="523875" y="1373187"/>
          <a:ext cx="8212540" cy="3115599"/>
        </p:xfrm>
        <a:graphic>
          <a:graphicData uri="http://schemas.openxmlformats.org/drawingml/2006/table">
            <a:tbl>
              <a:tblPr firstRow="1" bandRow="1">
                <a:tableStyleId>{69C7853C-536D-4A76-A0AE-DD22124D55A5}</a:tableStyleId>
              </a:tblPr>
              <a:tblGrid>
                <a:gridCol w="2053135">
                  <a:extLst>
                    <a:ext uri="{9D8B030D-6E8A-4147-A177-3AD203B41FA5}">
                      <a16:colId xmlns:a16="http://schemas.microsoft.com/office/drawing/2014/main" val="1781330814"/>
                    </a:ext>
                  </a:extLst>
                </a:gridCol>
                <a:gridCol w="2053135">
                  <a:extLst>
                    <a:ext uri="{9D8B030D-6E8A-4147-A177-3AD203B41FA5}">
                      <a16:colId xmlns:a16="http://schemas.microsoft.com/office/drawing/2014/main" val="3013870059"/>
                    </a:ext>
                  </a:extLst>
                </a:gridCol>
                <a:gridCol w="2053135">
                  <a:extLst>
                    <a:ext uri="{9D8B030D-6E8A-4147-A177-3AD203B41FA5}">
                      <a16:colId xmlns:a16="http://schemas.microsoft.com/office/drawing/2014/main" val="1794925621"/>
                    </a:ext>
                  </a:extLst>
                </a:gridCol>
                <a:gridCol w="2053135">
                  <a:extLst>
                    <a:ext uri="{9D8B030D-6E8A-4147-A177-3AD203B41FA5}">
                      <a16:colId xmlns:a16="http://schemas.microsoft.com/office/drawing/2014/main" val="1066878343"/>
                    </a:ext>
                  </a:extLst>
                </a:gridCol>
              </a:tblGrid>
              <a:tr h="378530">
                <a:tc>
                  <a:txBody>
                    <a:bodyPr/>
                    <a:lstStyle/>
                    <a:p>
                      <a:pPr marL="0" algn="l" rtl="0" eaLnBrk="1" latinLnBrk="0" hangingPunct="1">
                        <a:spcBef>
                          <a:spcPts val="0"/>
                        </a:spcBef>
                        <a:spcAft>
                          <a:spcPts val="0"/>
                        </a:spcAft>
                      </a:pPr>
                      <a:r>
                        <a:rPr lang="nl-BE" sz="1400" kern="1200">
                          <a:effectLst/>
                        </a:rPr>
                        <a:t>Topic</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400">
                        <a:effectLst/>
                      </a:endParaRPr>
                    </a:p>
                  </a:txBody>
                  <a:tcPr marL="0" marR="0" marT="0" marB="0" anchor="ctr"/>
                </a:tc>
                <a:extLst>
                  <a:ext uri="{0D108BD9-81ED-4DB2-BD59-A6C34878D82A}">
                    <a16:rowId xmlns:a16="http://schemas.microsoft.com/office/drawing/2014/main" val="3950673708"/>
                  </a:ext>
                </a:extLst>
              </a:tr>
              <a:tr h="815296">
                <a:tc>
                  <a:txBody>
                    <a:bodyPr/>
                    <a:lstStyle/>
                    <a:p>
                      <a:pPr marL="0" algn="l" rtl="0" eaLnBrk="1" latinLnBrk="0" hangingPunct="1">
                        <a:spcBef>
                          <a:spcPts val="0"/>
                        </a:spcBef>
                        <a:spcAft>
                          <a:spcPts val="0"/>
                        </a:spcAft>
                      </a:pPr>
                      <a:r>
                        <a:rPr lang="nl-BE" sz="1400" kern="1200">
                          <a:effectLst/>
                        </a:rPr>
                        <a:t>Resource</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Gebruik meervouden</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Gebruike meervouden (collections)</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Gebruik meervouden</a:t>
                      </a:r>
                      <a:endParaRPr lang="nl-BE" sz="1400">
                        <a:effectLst/>
                      </a:endParaRPr>
                    </a:p>
                  </a:txBody>
                  <a:tcPr marL="0" marR="0" marT="0" marB="0" anchor="ctr"/>
                </a:tc>
                <a:extLst>
                  <a:ext uri="{0D108BD9-81ED-4DB2-BD59-A6C34878D82A}">
                    <a16:rowId xmlns:a16="http://schemas.microsoft.com/office/drawing/2014/main" val="192563230"/>
                  </a:ext>
                </a:extLst>
              </a:tr>
              <a:tr h="562943">
                <a:tc>
                  <a:txBody>
                    <a:bodyPr/>
                    <a:lstStyle/>
                    <a:p>
                      <a:pPr marL="0" algn="l" rtl="0" eaLnBrk="1" latinLnBrk="0" hangingPunct="1">
                        <a:spcBef>
                          <a:spcPts val="0"/>
                        </a:spcBef>
                        <a:spcAft>
                          <a:spcPts val="0"/>
                        </a:spcAft>
                      </a:pPr>
                      <a:r>
                        <a:rPr lang="nl-BE" sz="1400" kern="1200">
                          <a:effectLst/>
                        </a:rPr>
                        <a:t>Resource - uitzondering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Gereserveerde id, doc, ns</a:t>
                      </a:r>
                      <a:endParaRPr lang="nl-BE" sz="14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Niet voor controllers, status </a:t>
                      </a:r>
                      <a:endParaRPr lang="nl-BE" sz="1400">
                        <a:effectLst/>
                      </a:endParaRPr>
                    </a:p>
                  </a:txBody>
                  <a:tcPr marL="0" marR="0" marT="0" marB="0" anchor="ctr"/>
                </a:tc>
                <a:extLst>
                  <a:ext uri="{0D108BD9-81ED-4DB2-BD59-A6C34878D82A}">
                    <a16:rowId xmlns:a16="http://schemas.microsoft.com/office/drawing/2014/main" val="2120569030"/>
                  </a:ext>
                </a:extLst>
              </a:tr>
              <a:tr h="1358830">
                <a:tc>
                  <a:txBody>
                    <a:bodyPr/>
                    <a:lstStyle/>
                    <a:p>
                      <a:pPr marL="0" algn="l" rtl="0" eaLnBrk="1" latinLnBrk="0" hangingPunct="1">
                        <a:spcBef>
                          <a:spcPts val="0"/>
                        </a:spcBef>
                        <a:spcAft>
                          <a:spcPts val="0"/>
                        </a:spcAft>
                      </a:pPr>
                      <a:r>
                        <a:rPr lang="nl-BE" sz="1400" kern="1200">
                          <a:effectLst/>
                        </a:rPr>
                        <a:t>Identifier</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Unieke sleutel, bij voorkeur een GUID, of unieke business identifier</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Bij voorkeur een natural business identifier, of alternatief een technical </a:t>
                      </a:r>
                      <a:r>
                        <a:rPr lang="nl-BE" sz="1200" kern="1200">
                          <a:effectLst/>
                        </a:rPr>
                        <a:t>GUID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a:t>
                      </a:r>
                      <a:endParaRPr lang="nl-BE" sz="1400">
                        <a:effectLst/>
                      </a:endParaRPr>
                    </a:p>
                  </a:txBody>
                  <a:tcPr marL="0" marR="0" marT="0" marB="0" anchor="ctr"/>
                </a:tc>
                <a:extLst>
                  <a:ext uri="{0D108BD9-81ED-4DB2-BD59-A6C34878D82A}">
                    <a16:rowId xmlns:a16="http://schemas.microsoft.com/office/drawing/2014/main" val="3634122141"/>
                  </a:ext>
                </a:extLst>
              </a:tr>
            </a:tbl>
          </a:graphicData>
        </a:graphic>
      </p:graphicFrame>
    </p:spTree>
    <p:extLst>
      <p:ext uri="{BB962C8B-B14F-4D97-AF65-F5344CB8AC3E}">
        <p14:creationId xmlns:p14="http://schemas.microsoft.com/office/powerpoint/2010/main" val="2740519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12</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Vormrichtlijnen</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BC476434-0F63-4128-957B-08F227B271C6}"/>
              </a:ext>
            </a:extLst>
          </p:cNvPr>
          <p:cNvSpPr>
            <a:spLocks noGrp="1"/>
          </p:cNvSpPr>
          <p:nvPr>
            <p:ph type="body" idx="1"/>
          </p:nvPr>
        </p:nvSpPr>
        <p:spPr/>
        <p:txBody>
          <a:bodyPr/>
          <a:lstStyle/>
          <a:p>
            <a:endParaRPr lang="en-US"/>
          </a:p>
        </p:txBody>
      </p:sp>
      <p:pic>
        <p:nvPicPr>
          <p:cNvPr id="3" name="Picture 5">
            <a:extLst>
              <a:ext uri="{FF2B5EF4-FFF2-40B4-BE49-F238E27FC236}">
                <a16:creationId xmlns:a16="http://schemas.microsoft.com/office/drawing/2014/main" id="{4DCF794E-C5A1-409B-B333-D537905F211E}"/>
              </a:ext>
            </a:extLst>
          </p:cNvPr>
          <p:cNvPicPr>
            <a:picLocks noChangeAspect="1"/>
          </p:cNvPicPr>
          <p:nvPr/>
        </p:nvPicPr>
        <p:blipFill>
          <a:blip r:embed="rId2"/>
          <a:stretch>
            <a:fillRect/>
          </a:stretch>
        </p:blipFill>
        <p:spPr>
          <a:xfrm>
            <a:off x="4675188" y="536575"/>
            <a:ext cx="1619250" cy="276225"/>
          </a:xfrm>
          <a:prstGeom prst="rect">
            <a:avLst/>
          </a:prstGeom>
        </p:spPr>
      </p:pic>
      <p:pic>
        <p:nvPicPr>
          <p:cNvPr id="8" name="Picture 8">
            <a:extLst>
              <a:ext uri="{FF2B5EF4-FFF2-40B4-BE49-F238E27FC236}">
                <a16:creationId xmlns:a16="http://schemas.microsoft.com/office/drawing/2014/main" id="{A1A086FF-5A7C-45B4-B099-09440D3CA6B1}"/>
              </a:ext>
            </a:extLst>
          </p:cNvPr>
          <p:cNvPicPr>
            <a:picLocks noChangeAspect="1"/>
          </p:cNvPicPr>
          <p:nvPr/>
        </p:nvPicPr>
        <p:blipFill>
          <a:blip r:embed="rId3"/>
          <a:stretch>
            <a:fillRect/>
          </a:stretch>
        </p:blipFill>
        <p:spPr>
          <a:xfrm>
            <a:off x="628650" y="923215"/>
            <a:ext cx="8291512" cy="4217821"/>
          </a:xfrm>
          <a:prstGeom prst="rect">
            <a:avLst/>
          </a:prstGeom>
        </p:spPr>
      </p:pic>
    </p:spTree>
    <p:extLst>
      <p:ext uri="{BB962C8B-B14F-4D97-AF65-F5344CB8AC3E}">
        <p14:creationId xmlns:p14="http://schemas.microsoft.com/office/powerpoint/2010/main" val="46939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EBCE7A-C477-4B70-9E0D-3EF804C658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E35C1AAE-449E-4478-B28A-5AD2E6184124}"/>
              </a:ext>
            </a:extLst>
          </p:cNvPr>
          <p:cNvSpPr txBox="1"/>
          <p:nvPr/>
        </p:nvSpPr>
        <p:spPr>
          <a:xfrm>
            <a:off x="3164681" y="1928813"/>
            <a:ext cx="3623108" cy="1107996"/>
          </a:xfrm>
          <a:prstGeom prst="rect">
            <a:avLst/>
          </a:prstGeom>
          <a:noFill/>
        </p:spPr>
        <p:txBody>
          <a:bodyPr wrap="none" rtlCol="0">
            <a:spAutoFit/>
          </a:bodyPr>
          <a:lstStyle/>
          <a:p>
            <a:r>
              <a:rPr lang="nl-BE" sz="6600" dirty="0"/>
              <a:t>Vragen? </a:t>
            </a:r>
          </a:p>
        </p:txBody>
      </p:sp>
    </p:spTree>
    <p:extLst>
      <p:ext uri="{BB962C8B-B14F-4D97-AF65-F5344CB8AC3E}">
        <p14:creationId xmlns:p14="http://schemas.microsoft.com/office/powerpoint/2010/main" val="2185268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14</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631797" y="1558397"/>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800">
                <a:solidFill>
                  <a:srgbClr val="373636"/>
                </a:solidFill>
                <a:latin typeface="FlandersArtSans-Regular"/>
              </a:rPr>
              <a:t>Toepassen HTTP-protocol</a:t>
            </a:r>
            <a:r>
              <a:rPr lang="en-US" sz="8800" b="1">
                <a:solidFill>
                  <a:srgbClr val="FFE615"/>
                </a:solidFill>
                <a:latin typeface="FlandersArtSans-Regular"/>
              </a:rPr>
              <a:t>.</a:t>
            </a:r>
            <a:endParaRPr lang="en-US" sz="8800">
              <a:latin typeface="FlandersArtSans-Regular"/>
            </a:endParaRPr>
          </a:p>
        </p:txBody>
      </p:sp>
    </p:spTree>
    <p:extLst>
      <p:ext uri="{BB962C8B-B14F-4D97-AF65-F5344CB8AC3E}">
        <p14:creationId xmlns:p14="http://schemas.microsoft.com/office/powerpoint/2010/main" val="1726564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15</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HTTP-protocol basis</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5C5596E9-0986-45F1-959B-13CB12B703A5}"/>
              </a:ext>
            </a:extLst>
          </p:cNvPr>
          <p:cNvSpPr>
            <a:spLocks noGrp="1"/>
          </p:cNvSpPr>
          <p:nvPr>
            <p:ph type="body" idx="1"/>
          </p:nvPr>
        </p:nvSpPr>
        <p:spPr/>
        <p:txBody>
          <a:bodyPr/>
          <a:lstStyle/>
          <a:p>
            <a:endParaRPr lang="en-US"/>
          </a:p>
        </p:txBody>
      </p:sp>
      <p:pic>
        <p:nvPicPr>
          <p:cNvPr id="2" name="Picture 2">
            <a:extLst>
              <a:ext uri="{FF2B5EF4-FFF2-40B4-BE49-F238E27FC236}">
                <a16:creationId xmlns:a16="http://schemas.microsoft.com/office/drawing/2014/main" id="{179D4684-29FF-4484-BE41-0EE7C9C13FDB}"/>
              </a:ext>
            </a:extLst>
          </p:cNvPr>
          <p:cNvPicPr>
            <a:picLocks noChangeAspect="1"/>
          </p:cNvPicPr>
          <p:nvPr/>
        </p:nvPicPr>
        <p:blipFill>
          <a:blip r:embed="rId2"/>
          <a:stretch>
            <a:fillRect/>
          </a:stretch>
        </p:blipFill>
        <p:spPr>
          <a:xfrm>
            <a:off x="858837" y="1947841"/>
            <a:ext cx="7418387" cy="1835193"/>
          </a:xfrm>
          <a:prstGeom prst="rect">
            <a:avLst/>
          </a:prstGeom>
        </p:spPr>
      </p:pic>
    </p:spTree>
    <p:extLst>
      <p:ext uri="{BB962C8B-B14F-4D97-AF65-F5344CB8AC3E}">
        <p14:creationId xmlns:p14="http://schemas.microsoft.com/office/powerpoint/2010/main" val="2272333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194675"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HTTP-protocol basis</a:t>
            </a:r>
            <a:r>
              <a:rPr lang="en-US" sz="8000" b="1">
                <a:solidFill>
                  <a:srgbClr val="FFE615"/>
                </a:solidFill>
                <a:latin typeface="FlandersArtSans-Regular"/>
              </a:rPr>
              <a:t>.</a:t>
            </a:r>
            <a:endParaRPr lang="en-US" sz="8000">
              <a:latin typeface="FlandersArtSans-Regular"/>
            </a:endParaRPr>
          </a:p>
        </p:txBody>
      </p:sp>
      <p:graphicFrame>
        <p:nvGraphicFramePr>
          <p:cNvPr id="6" name="Table 5">
            <a:extLst>
              <a:ext uri="{FF2B5EF4-FFF2-40B4-BE49-F238E27FC236}">
                <a16:creationId xmlns:a16="http://schemas.microsoft.com/office/drawing/2014/main" id="{EDF054DF-D43C-48E6-B01D-1A2F46103D12}"/>
              </a:ext>
            </a:extLst>
          </p:cNvPr>
          <p:cNvGraphicFramePr>
            <a:graphicFrameLocks noGrp="1"/>
          </p:cNvGraphicFramePr>
          <p:nvPr>
            <p:extLst>
              <p:ext uri="{D42A27DB-BD31-4B8C-83A1-F6EECF244321}">
                <p14:modId xmlns:p14="http://schemas.microsoft.com/office/powerpoint/2010/main" val="2798111651"/>
              </p:ext>
            </p:extLst>
          </p:nvPr>
        </p:nvGraphicFramePr>
        <p:xfrm>
          <a:off x="674687" y="1174750"/>
          <a:ext cx="7893628" cy="5538408"/>
        </p:xfrm>
        <a:graphic>
          <a:graphicData uri="http://schemas.openxmlformats.org/drawingml/2006/table">
            <a:tbl>
              <a:tblPr firstRow="1" bandRow="1">
                <a:tableStyleId>{69C7853C-536D-4A76-A0AE-DD22124D55A5}</a:tableStyleId>
              </a:tblPr>
              <a:tblGrid>
                <a:gridCol w="1973407">
                  <a:extLst>
                    <a:ext uri="{9D8B030D-6E8A-4147-A177-3AD203B41FA5}">
                      <a16:colId xmlns:a16="http://schemas.microsoft.com/office/drawing/2014/main" val="3336919678"/>
                    </a:ext>
                  </a:extLst>
                </a:gridCol>
                <a:gridCol w="1973407">
                  <a:extLst>
                    <a:ext uri="{9D8B030D-6E8A-4147-A177-3AD203B41FA5}">
                      <a16:colId xmlns:a16="http://schemas.microsoft.com/office/drawing/2014/main" val="3225719967"/>
                    </a:ext>
                  </a:extLst>
                </a:gridCol>
                <a:gridCol w="1973407">
                  <a:extLst>
                    <a:ext uri="{9D8B030D-6E8A-4147-A177-3AD203B41FA5}">
                      <a16:colId xmlns:a16="http://schemas.microsoft.com/office/drawing/2014/main" val="2159274453"/>
                    </a:ext>
                  </a:extLst>
                </a:gridCol>
                <a:gridCol w="1973407">
                  <a:extLst>
                    <a:ext uri="{9D8B030D-6E8A-4147-A177-3AD203B41FA5}">
                      <a16:colId xmlns:a16="http://schemas.microsoft.com/office/drawing/2014/main" val="4286186151"/>
                    </a:ext>
                  </a:extLst>
                </a:gridCol>
              </a:tblGrid>
              <a:tr h="364428">
                <a:tc>
                  <a:txBody>
                    <a:bodyPr/>
                    <a:lstStyle/>
                    <a:p>
                      <a:pPr marL="0" algn="l" rtl="0" eaLnBrk="1" latinLnBrk="0" hangingPunct="1">
                        <a:spcBef>
                          <a:spcPts val="0"/>
                        </a:spcBef>
                        <a:spcAft>
                          <a:spcPts val="0"/>
                        </a:spcAft>
                      </a:pPr>
                      <a:r>
                        <a:rPr lang="nl-BE" sz="1400" kern="1200">
                          <a:effectLst/>
                        </a:rPr>
                        <a:t>Topic</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100">
                        <a:effectLst/>
                      </a:endParaRPr>
                    </a:p>
                  </a:txBody>
                  <a:tcPr marL="0" marR="0" marT="0" marB="0" anchor="ctr"/>
                </a:tc>
                <a:extLst>
                  <a:ext uri="{0D108BD9-81ED-4DB2-BD59-A6C34878D82A}">
                    <a16:rowId xmlns:a16="http://schemas.microsoft.com/office/drawing/2014/main" val="2270312191"/>
                  </a:ext>
                </a:extLst>
              </a:tr>
              <a:tr h="546642">
                <a:tc>
                  <a:txBody>
                    <a:bodyPr/>
                    <a:lstStyle/>
                    <a:p>
                      <a:pPr marL="0" algn="l" rtl="0" eaLnBrk="1" latinLnBrk="0" hangingPunct="1">
                        <a:spcBef>
                          <a:spcPts val="0"/>
                        </a:spcBef>
                        <a:spcAft>
                          <a:spcPts val="0"/>
                        </a:spcAft>
                      </a:pPr>
                      <a:r>
                        <a:rPr lang="nl-BE" sz="1400" kern="1200">
                          <a:effectLst/>
                        </a:rPr>
                        <a:t>Beschrijving</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Niet expliciet beschreven,</a:t>
                      </a:r>
                      <a:endParaRPr lang="en-US"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https://www.gcloud.belgium.be/rest/#resource-archetypes</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Vermeld, niet expliciet</a:t>
                      </a:r>
                      <a:endParaRPr lang="nl-BE" sz="1100">
                        <a:effectLst/>
                      </a:endParaRPr>
                    </a:p>
                  </a:txBody>
                  <a:tcPr marL="0" marR="0" marT="0" marB="0" anchor="ctr"/>
                </a:tc>
                <a:extLst>
                  <a:ext uri="{0D108BD9-81ED-4DB2-BD59-A6C34878D82A}">
                    <a16:rowId xmlns:a16="http://schemas.microsoft.com/office/drawing/2014/main" val="3868895542"/>
                  </a:ext>
                </a:extLst>
              </a:tr>
              <a:tr h="728857">
                <a:tc>
                  <a:txBody>
                    <a:bodyPr/>
                    <a:lstStyle/>
                    <a:p>
                      <a:pPr marL="0" algn="l" rtl="0" eaLnBrk="1" latinLnBrk="0" hangingPunct="1">
                        <a:spcBef>
                          <a:spcPts val="0"/>
                        </a:spcBef>
                        <a:spcAft>
                          <a:spcPts val="0"/>
                        </a:spcAft>
                      </a:pPr>
                      <a:r>
                        <a:rPr lang="nl-BE" sz="1400" kern="1200">
                          <a:effectLst/>
                        </a:rPr>
                        <a:t>Terminologie</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Resource, Collectie</a:t>
                      </a:r>
                      <a:endParaRPr lang="nl-BE" sz="1100">
                        <a:effectLst/>
                      </a:endParaRPr>
                    </a:p>
                    <a:p>
                      <a:pPr marL="0" algn="l" rtl="0" eaLnBrk="1" latinLnBrk="0" hangingPunct="1">
                        <a:spcBef>
                          <a:spcPts val="0"/>
                        </a:spcBef>
                        <a:spcAft>
                          <a:spcPts val="0"/>
                        </a:spcAft>
                      </a:pPr>
                      <a:r>
                        <a:rPr lang="nl-BE" sz="1400" kern="1200">
                          <a:effectLst/>
                        </a:rPr>
                        <a:t>(services/controllers geen onderdeel van de specificatie)</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Resource, Document, Collection, Controller</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Resource, Collection, Controller</a:t>
                      </a:r>
                      <a:endParaRPr lang="nl-BE" sz="1100">
                        <a:effectLst/>
                      </a:endParaRPr>
                    </a:p>
                  </a:txBody>
                  <a:tcPr marL="0" marR="0" marT="0" marB="0" anchor="ctr"/>
                </a:tc>
                <a:extLst>
                  <a:ext uri="{0D108BD9-81ED-4DB2-BD59-A6C34878D82A}">
                    <a16:rowId xmlns:a16="http://schemas.microsoft.com/office/drawing/2014/main" val="2525811076"/>
                  </a:ext>
                </a:extLst>
              </a:tr>
              <a:tr h="689811">
                <a:tc>
                  <a:txBody>
                    <a:bodyPr/>
                    <a:lstStyle/>
                    <a:p>
                      <a:pPr marL="0" algn="l" rtl="0" eaLnBrk="1" latinLnBrk="0" hangingPunct="1">
                        <a:spcBef>
                          <a:spcPts val="0"/>
                        </a:spcBef>
                        <a:spcAft>
                          <a:spcPts val="0"/>
                        </a:spcAft>
                      </a:pPr>
                      <a:r>
                        <a:rPr lang="nl-BE" sz="1400" kern="1200">
                          <a:effectLst/>
                        </a:rPr>
                        <a:t>Bijkomende adviezen</a:t>
                      </a:r>
                      <a:endParaRPr lang="nl-BE" sz="1100">
                        <a:effectLst/>
                      </a:endParaRPr>
                    </a:p>
                  </a:txBody>
                  <a:tcPr marL="0" marR="0" marT="0" marB="0" anchor="ctr"/>
                </a:tc>
                <a:tc>
                  <a:txBody>
                    <a:bodyPr/>
                    <a:lstStyle/>
                    <a:p>
                      <a:pPr marL="0" algn="l" rtl="0" eaLnBrk="1" latinLnBrk="0" hangingPunct="1">
                        <a:spcBef>
                          <a:spcPts val="0"/>
                        </a:spcBef>
                        <a:spcAft>
                          <a:spcPts val="0"/>
                        </a:spcAft>
                      </a:pPr>
                      <a:r>
                        <a:rPr lang="nl-NL" sz="1050" kern="1200">
                          <a:effectLst/>
                        </a:rPr>
                        <a:t>Een resource moet steeds een GET-operatie op niveau van de resource ondersteunen</a:t>
                      </a:r>
                      <a:endParaRPr lang="nl-NL" sz="1100">
                        <a:effectLst/>
                      </a:endParaRPr>
                    </a:p>
                    <a:p>
                      <a:pPr marL="0" algn="l" rtl="0" eaLnBrk="1" latinLnBrk="0" hangingPunct="1">
                        <a:spcBef>
                          <a:spcPts val="0"/>
                        </a:spcBef>
                        <a:spcAft>
                          <a:spcPts val="0"/>
                        </a:spcAft>
                      </a:pPr>
                      <a:r>
                        <a:rPr lang="nl-NL" sz="1050" kern="1200">
                          <a:effectLst/>
                        </a:rPr>
                        <a:t>Een GET-operatie op de collectie is optioneel</a:t>
                      </a:r>
                      <a:endParaRPr lang="nl-NL"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27104157"/>
                  </a:ext>
                </a:extLst>
              </a:tr>
              <a:tr h="1776591">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050" kern="1200">
                          <a:effectLst/>
                        </a:rPr>
                        <a:t>Indien een subresource enkel kan bestaan binnen de context van een andere resource: /resource/{resource_id}/subresource/{subresource_ID}</a:t>
                      </a:r>
                      <a:endParaRPr lang="en-US" sz="1100">
                        <a:effectLst/>
                      </a:endParaRPr>
                    </a:p>
                    <a:p>
                      <a:pPr marL="0" algn="l" rtl="0" eaLnBrk="1" latinLnBrk="0" hangingPunct="1">
                        <a:spcBef>
                          <a:spcPts val="0"/>
                        </a:spcBef>
                        <a:spcAft>
                          <a:spcPts val="0"/>
                        </a:spcAft>
                      </a:pPr>
                      <a:r>
                        <a:rPr lang="en-US" sz="1050" kern="1200">
                          <a:effectLst/>
                        </a:rPr>
                        <a:t>Beperk je tot één niveau van subresources</a:t>
                      </a:r>
                      <a:endParaRPr lang="en-US" sz="1100">
                        <a:effectLst/>
                      </a:endParaRPr>
                    </a:p>
                  </a:txBody>
                  <a:tcPr marL="0" marR="0" marT="0" marB="0" anchor="ctr"/>
                </a:tc>
                <a:tc>
                  <a:txBody>
                    <a:bodyPr/>
                    <a:lstStyle/>
                    <a:p>
                      <a:pPr marL="0" algn="l" rtl="0" eaLnBrk="1" latinLnBrk="0" hangingPunct="1">
                        <a:spcBef>
                          <a:spcPts val="0"/>
                        </a:spcBef>
                        <a:spcAft>
                          <a:spcPts val="0"/>
                        </a:spcAft>
                      </a:pPr>
                      <a:r>
                        <a:rPr lang="en-US" sz="900" kern="1200">
                          <a:effectLst/>
                        </a:rPr>
                        <a:t>A document may have child resources that represent its specific subordinate concepts. Most document resources are contained in a parent </a:t>
                      </a:r>
                      <a:r>
                        <a:rPr lang="en-US" sz="900" kern="1200">
                          <a:effectLst/>
                          <a:hlinkClick r:id="rId2"/>
                        </a:rPr>
                        <a:t>collection resource</a:t>
                      </a:r>
                      <a:r>
                        <a:rPr lang="en-US" sz="900" kern="1200">
                          <a:effectLst/>
                        </a:rPr>
                        <a:t> and define a variable path segment with identity key. When defining child resources, stick to concepts within the same API. An employer resource could contain child concepts as employees, debts, taxes, mandates, declarations, risks, but putting all these different concepts below a single document resource becomes unmanageable.</a:t>
                      </a:r>
                      <a:endParaRPr lang="en-US"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88403490"/>
                  </a:ext>
                </a:extLst>
              </a:tr>
              <a:tr h="800442">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algn="l" rtl="0" eaLnBrk="1" latinLnBrk="0" hangingPunct="1">
                        <a:spcBef>
                          <a:spcPts val="0"/>
                        </a:spcBef>
                        <a:spcAft>
                          <a:spcPts val="0"/>
                        </a:spcAft>
                      </a:pPr>
                      <a:r>
                        <a:rPr lang="nl-NL" sz="1050" kern="1200">
                          <a:effectLst/>
                        </a:rPr>
                        <a:t>Indien een subresource ook onafhankelijk van de resource kan bestaan:  Geef dan in de output van een GET op de resource, de identifier van de subresource mee</a:t>
                      </a:r>
                      <a:endParaRPr lang="nl-NL"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2323439082"/>
                  </a:ext>
                </a:extLst>
              </a:tr>
            </a:tbl>
          </a:graphicData>
        </a:graphic>
      </p:graphicFrame>
    </p:spTree>
    <p:extLst>
      <p:ext uri="{BB962C8B-B14F-4D97-AF65-F5344CB8AC3E}">
        <p14:creationId xmlns:p14="http://schemas.microsoft.com/office/powerpoint/2010/main" val="1377449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194675"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HTTP method/verbs</a:t>
            </a:r>
            <a:r>
              <a:rPr lang="en-US" sz="8000" b="1">
                <a:solidFill>
                  <a:srgbClr val="FFE615"/>
                </a:solidFill>
                <a:latin typeface="FlandersArtSans-Regular"/>
              </a:rPr>
              <a:t>.</a:t>
            </a:r>
            <a:endParaRPr lang="en-US" sz="8000">
              <a:latin typeface="FlandersArtSans-Regular"/>
            </a:endParaRPr>
          </a:p>
        </p:txBody>
      </p:sp>
      <p:graphicFrame>
        <p:nvGraphicFramePr>
          <p:cNvPr id="3" name="Table 2">
            <a:extLst>
              <a:ext uri="{FF2B5EF4-FFF2-40B4-BE49-F238E27FC236}">
                <a16:creationId xmlns:a16="http://schemas.microsoft.com/office/drawing/2014/main" id="{E7A38F31-FA88-4A6C-8DCA-387C17DD69A8}"/>
              </a:ext>
            </a:extLst>
          </p:cNvPr>
          <p:cNvGraphicFramePr>
            <a:graphicFrameLocks noGrp="1"/>
          </p:cNvGraphicFramePr>
          <p:nvPr>
            <p:extLst>
              <p:ext uri="{D42A27DB-BD31-4B8C-83A1-F6EECF244321}">
                <p14:modId xmlns:p14="http://schemas.microsoft.com/office/powerpoint/2010/main" val="769228167"/>
              </p:ext>
            </p:extLst>
          </p:nvPr>
        </p:nvGraphicFramePr>
        <p:xfrm>
          <a:off x="444500" y="1277937"/>
          <a:ext cx="8474215" cy="3446143"/>
        </p:xfrm>
        <a:graphic>
          <a:graphicData uri="http://schemas.openxmlformats.org/drawingml/2006/table">
            <a:tbl>
              <a:tblPr firstRow="1" bandRow="1">
                <a:tableStyleId>{69C7853C-536D-4A76-A0AE-DD22124D55A5}</a:tableStyleId>
              </a:tblPr>
              <a:tblGrid>
                <a:gridCol w="1694843">
                  <a:extLst>
                    <a:ext uri="{9D8B030D-6E8A-4147-A177-3AD203B41FA5}">
                      <a16:colId xmlns:a16="http://schemas.microsoft.com/office/drawing/2014/main" val="2861887605"/>
                    </a:ext>
                  </a:extLst>
                </a:gridCol>
                <a:gridCol w="1694843">
                  <a:extLst>
                    <a:ext uri="{9D8B030D-6E8A-4147-A177-3AD203B41FA5}">
                      <a16:colId xmlns:a16="http://schemas.microsoft.com/office/drawing/2014/main" val="357298263"/>
                    </a:ext>
                  </a:extLst>
                </a:gridCol>
                <a:gridCol w="1694843">
                  <a:extLst>
                    <a:ext uri="{9D8B030D-6E8A-4147-A177-3AD203B41FA5}">
                      <a16:colId xmlns:a16="http://schemas.microsoft.com/office/drawing/2014/main" val="1388291238"/>
                    </a:ext>
                  </a:extLst>
                </a:gridCol>
                <a:gridCol w="1694843">
                  <a:extLst>
                    <a:ext uri="{9D8B030D-6E8A-4147-A177-3AD203B41FA5}">
                      <a16:colId xmlns:a16="http://schemas.microsoft.com/office/drawing/2014/main" val="2116773268"/>
                    </a:ext>
                  </a:extLst>
                </a:gridCol>
                <a:gridCol w="1694843">
                  <a:extLst>
                    <a:ext uri="{9D8B030D-6E8A-4147-A177-3AD203B41FA5}">
                      <a16:colId xmlns:a16="http://schemas.microsoft.com/office/drawing/2014/main" val="3265055468"/>
                    </a:ext>
                  </a:extLst>
                </a:gridCol>
              </a:tblGrid>
              <a:tr h="468445">
                <a:tc>
                  <a:txBody>
                    <a:bodyPr/>
                    <a:lstStyle/>
                    <a:p>
                      <a:pPr marL="0" algn="l" rtl="0" eaLnBrk="1" latinLnBrk="0" hangingPunct="1">
                        <a:spcBef>
                          <a:spcPts val="0"/>
                        </a:spcBef>
                        <a:spcAft>
                          <a:spcPts val="0"/>
                        </a:spcAft>
                      </a:pPr>
                      <a:r>
                        <a:rPr lang="nl-BE" sz="1400" kern="1200">
                          <a:effectLst/>
                        </a:rPr>
                        <a:t>Topic</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Generieke Hypermedia API</a:t>
                      </a:r>
                      <a:endParaRPr lang="nl-BE" sz="1400">
                        <a:effectLst/>
                      </a:endParaRPr>
                    </a:p>
                  </a:txBody>
                  <a:tcPr marL="0" marR="0" marT="0" marB="0" anchor="ctr"/>
                </a:tc>
                <a:extLst>
                  <a:ext uri="{0D108BD9-81ED-4DB2-BD59-A6C34878D82A}">
                    <a16:rowId xmlns:a16="http://schemas.microsoft.com/office/drawing/2014/main" val="4015895834"/>
                  </a:ext>
                </a:extLst>
              </a:tr>
              <a:tr h="903430">
                <a:tc>
                  <a:txBody>
                    <a:bodyPr/>
                    <a:lstStyle/>
                    <a:p>
                      <a:pPr marL="0" algn="l" rtl="0" eaLnBrk="1" latinLnBrk="0" hangingPunct="1">
                        <a:spcBef>
                          <a:spcPts val="0"/>
                        </a:spcBef>
                        <a:spcAft>
                          <a:spcPts val="0"/>
                        </a:spcAft>
                      </a:pPr>
                      <a:r>
                        <a:rPr lang="nl-BE" sz="1400" kern="1200">
                          <a:effectLst/>
                        </a:rPr>
                        <a:t>Beschrijving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API design richtlijnen/2</a:t>
                      </a:r>
                      <a:endParaRPr lang="en-US"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https://www.gcloud.belgium.be/rest/#http-methods</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https://github.com/digipolisantwerpdocumentation/api-requirements#http-verbs</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https://github.com/Informatievlaanderen/generieke-hypermedia-api/blob/master/crud-operaties.md</a:t>
                      </a:r>
                      <a:endParaRPr lang="nl-BE" sz="1100">
                        <a:effectLst/>
                      </a:endParaRPr>
                    </a:p>
                  </a:txBody>
                  <a:tcPr marL="0" marR="0" marT="0" marB="0" anchor="ctr"/>
                </a:tc>
                <a:extLst>
                  <a:ext uri="{0D108BD9-81ED-4DB2-BD59-A6C34878D82A}">
                    <a16:rowId xmlns:a16="http://schemas.microsoft.com/office/drawing/2014/main" val="4259005343"/>
                  </a:ext>
                </a:extLst>
              </a:tr>
              <a:tr h="702668">
                <a:tc>
                  <a:txBody>
                    <a:bodyPr/>
                    <a:lstStyle/>
                    <a:p>
                      <a:pPr marL="0" algn="l" rtl="0" eaLnBrk="1" latinLnBrk="0" hangingPunct="1">
                        <a:spcBef>
                          <a:spcPts val="0"/>
                        </a:spcBef>
                        <a:spcAft>
                          <a:spcPts val="0"/>
                        </a:spcAft>
                      </a:pPr>
                      <a:r>
                        <a:rPr lang="nl-BE" sz="1400" kern="1200">
                          <a:effectLst/>
                        </a:rPr>
                        <a:t>Vorm</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Verwijzing naar HTTP</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Beschrijving + request body + request result</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Beschrijving + request body + request result</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Verwijzing naar HTTP</a:t>
                      </a:r>
                      <a:endParaRPr lang="nl-BE" sz="1400">
                        <a:effectLst/>
                      </a:endParaRPr>
                    </a:p>
                  </a:txBody>
                  <a:tcPr marL="0" marR="0" marT="0" marB="0" anchor="ctr"/>
                </a:tc>
                <a:extLst>
                  <a:ext uri="{0D108BD9-81ED-4DB2-BD59-A6C34878D82A}">
                    <a16:rowId xmlns:a16="http://schemas.microsoft.com/office/drawing/2014/main" val="3760409692"/>
                  </a:ext>
                </a:extLst>
              </a:tr>
              <a:tr h="1120923">
                <a:tc>
                  <a:txBody>
                    <a:bodyPr/>
                    <a:lstStyle/>
                    <a:p>
                      <a:pPr marL="0" algn="l" rtl="0" eaLnBrk="1" latinLnBrk="0" hangingPunct="1">
                        <a:spcBef>
                          <a:spcPts val="0"/>
                        </a:spcBef>
                        <a:spcAft>
                          <a:spcPts val="0"/>
                        </a:spcAft>
                      </a:pPr>
                      <a:r>
                        <a:rPr lang="nl-BE" sz="1400" kern="1200">
                          <a:effectLst/>
                        </a:rPr>
                        <a:t>Bijkomende adviezen</a:t>
                      </a:r>
                      <a:endParaRPr lang="nl-BE" sz="1400">
                        <a:effectLst/>
                      </a:endParaRPr>
                    </a:p>
                  </a:txBody>
                  <a:tcPr marL="0" marR="0" marT="0" marB="0" anchor="ctr"/>
                </a:tc>
                <a:tc>
                  <a:txBody>
                    <a:bodyPr/>
                    <a:lstStyle/>
                    <a:p>
                      <a:pPr marL="0" algn="l" rtl="0" eaLnBrk="1" latinLnBrk="0" hangingPunct="1">
                        <a:spcBef>
                          <a:spcPts val="0"/>
                        </a:spcBef>
                        <a:spcAft>
                          <a:spcPts val="0"/>
                        </a:spcAft>
                      </a:pPr>
                      <a:r>
                        <a:rPr lang="en-US" sz="1000" kern="1200">
                          <a:effectLst/>
                        </a:rPr>
                        <a:t>GET-operaties zijn safe</a:t>
                      </a:r>
                      <a:endParaRPr lang="en-US" sz="1000">
                        <a:effectLst/>
                      </a:endParaRPr>
                    </a:p>
                  </a:txBody>
                  <a:tcPr marL="0" marR="0" marT="0" marB="0" anchor="ctr"/>
                </a:tc>
                <a:tc>
                  <a:txBody>
                    <a:bodyPr/>
                    <a:lstStyle/>
                    <a:p>
                      <a:pPr marL="283210" indent="-283210" algn="l" rtl="0" eaLnBrk="1" latinLnBrk="0" hangingPunct="1">
                        <a:spcBef>
                          <a:spcPts val="0"/>
                        </a:spcBef>
                        <a:spcAft>
                          <a:spcPts val="0"/>
                        </a:spcAft>
                        <a:buClrTx/>
                        <a:buSzPts val="1100"/>
                        <a:buFont typeface="Arial" panose="020B0604020202020204" pitchFamily="34" charset="0"/>
                        <a:buChar char="•"/>
                      </a:pPr>
                      <a:r>
                        <a:rPr lang="en-US" sz="1000" kern="1200">
                          <a:effectLst/>
                        </a:rPr>
                        <a:t>PUT operations may have side effects (i.e. modify state), but MUST be idempotent.</a:t>
                      </a:r>
                      <a:endParaRPr lang="en-US" sz="1000">
                        <a:effectLst/>
                      </a:endParaRPr>
                    </a:p>
                    <a:p>
                      <a:pPr marL="283210" indent="-283210" algn="l" rtl="0" eaLnBrk="1" latinLnBrk="0" hangingPunct="1">
                        <a:spcBef>
                          <a:spcPts val="0"/>
                        </a:spcBef>
                        <a:spcAft>
                          <a:spcPts val="0"/>
                        </a:spcAft>
                      </a:pPr>
                      <a:r>
                        <a:rPr lang="en-US" sz="1000" kern="1200">
                          <a:effectLst/>
                        </a:rPr>
                        <a:t>POST operations may have side effects (i.e. modify state), and are not required to be idempotent.</a:t>
                      </a:r>
                      <a:endParaRPr lang="en-US" sz="1000">
                        <a:effectLst/>
                      </a:endParaRPr>
                    </a:p>
                  </a:txBody>
                  <a:tcPr marL="0" marR="0" marT="0" marB="0" anchor="ctr"/>
                </a:tc>
                <a:tc>
                  <a:txBody>
                    <a:bodyPr/>
                    <a:lstStyle/>
                    <a:p>
                      <a:pPr marL="0" algn="l" rtl="0" eaLnBrk="1" latinLnBrk="0" hangingPunct="1">
                        <a:spcBef>
                          <a:spcPts val="0"/>
                        </a:spcBef>
                        <a:spcAft>
                          <a:spcPts val="0"/>
                        </a:spcAft>
                      </a:pPr>
                      <a:r>
                        <a:rPr lang="en-US" sz="1000" kern="1200">
                          <a:effectLst/>
                        </a:rPr>
                        <a:t>RFC7231 compliant</a:t>
                      </a:r>
                      <a:endParaRPr lang="en-US" sz="1000">
                        <a:effectLst/>
                      </a:endParaRPr>
                    </a:p>
                    <a:p>
                      <a:pPr marL="0" algn="l" rtl="0" eaLnBrk="1" latinLnBrk="0" hangingPunct="1">
                        <a:spcBef>
                          <a:spcPts val="0"/>
                        </a:spcBef>
                        <a:spcAft>
                          <a:spcPts val="0"/>
                        </a:spcAft>
                      </a:pPr>
                      <a:r>
                        <a:rPr lang="en-US" sz="1000" kern="1200">
                          <a:effectLst/>
                        </a:rPr>
                        <a:t>PATCH verb : RFC7386 of RFC6902</a:t>
                      </a:r>
                      <a:endParaRPr lang="en-US" sz="1000">
                        <a:effectLst/>
                      </a:endParaRPr>
                    </a:p>
                  </a:txBody>
                  <a:tcPr marL="0" marR="0" marT="0" marB="0" anchor="ctr"/>
                </a:tc>
                <a:tc>
                  <a:txBody>
                    <a:bodyPr/>
                    <a:lstStyle/>
                    <a:p>
                      <a:pPr marL="0" algn="l" rtl="0" eaLnBrk="1" latinLnBrk="0" hangingPunct="1">
                        <a:spcBef>
                          <a:spcPts val="0"/>
                        </a:spcBef>
                        <a:spcAft>
                          <a:spcPts val="0"/>
                        </a:spcAft>
                      </a:pPr>
                      <a:r>
                        <a:rPr lang="en-US" sz="1000" kern="1200">
                          <a:effectLst/>
                        </a:rPr>
                        <a:t>RFC7231 compliant</a:t>
                      </a:r>
                      <a:endParaRPr lang="en-US" sz="1000">
                        <a:effectLst/>
                      </a:endParaRPr>
                    </a:p>
                    <a:p>
                      <a:pPr marL="0" algn="l" rtl="0" eaLnBrk="1" latinLnBrk="0" hangingPunct="1">
                        <a:spcBef>
                          <a:spcPts val="0"/>
                        </a:spcBef>
                        <a:spcAft>
                          <a:spcPts val="0"/>
                        </a:spcAft>
                      </a:pPr>
                      <a:r>
                        <a:rPr lang="en-US" sz="1000" kern="1200">
                          <a:effectLst/>
                        </a:rPr>
                        <a:t>PATCH verb : RFC7386 of RFC6902</a:t>
                      </a:r>
                      <a:endParaRPr lang="en-US" sz="1000">
                        <a:effectLst/>
                      </a:endParaRPr>
                    </a:p>
                    <a:p>
                      <a:pPr marL="0" algn="l" rtl="0" eaLnBrk="1" latinLnBrk="0" hangingPunct="1">
                        <a:spcBef>
                          <a:spcPts val="0"/>
                        </a:spcBef>
                        <a:spcAft>
                          <a:spcPts val="0"/>
                        </a:spcAft>
                      </a:pPr>
                      <a:r>
                        <a:rPr lang="en-US" sz="1000" kern="1200">
                          <a:effectLst/>
                        </a:rPr>
                        <a:t>Idempotentie </a:t>
                      </a:r>
                      <a:endParaRPr lang="en-US" sz="1000">
                        <a:effectLst/>
                      </a:endParaRPr>
                    </a:p>
                    <a:p>
                      <a:pPr marL="0" algn="l" rtl="0" eaLnBrk="1" latinLnBrk="0" hangingPunct="1">
                        <a:spcBef>
                          <a:spcPts val="0"/>
                        </a:spcBef>
                        <a:spcAft>
                          <a:spcPts val="0"/>
                        </a:spcAft>
                      </a:pPr>
                      <a:r>
                        <a:rPr lang="en-US" sz="1000" kern="1200">
                          <a:effectLst/>
                        </a:rPr>
                        <a:t>Semantische beschrijving van de operaties door een Hydra specificatie</a:t>
                      </a:r>
                      <a:endParaRPr lang="en-US" sz="1000">
                        <a:effectLst/>
                      </a:endParaRPr>
                    </a:p>
                  </a:txBody>
                  <a:tcPr marL="0" marR="0" marT="0" marB="0" anchor="ctr"/>
                </a:tc>
                <a:extLst>
                  <a:ext uri="{0D108BD9-81ED-4DB2-BD59-A6C34878D82A}">
                    <a16:rowId xmlns:a16="http://schemas.microsoft.com/office/drawing/2014/main" val="1371604469"/>
                  </a:ext>
                </a:extLst>
              </a:tr>
            </a:tbl>
          </a:graphicData>
        </a:graphic>
      </p:graphicFrame>
    </p:spTree>
    <p:extLst>
      <p:ext uri="{BB962C8B-B14F-4D97-AF65-F5344CB8AC3E}">
        <p14:creationId xmlns:p14="http://schemas.microsoft.com/office/powerpoint/2010/main" val="181601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18</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194675"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HTTP status codes</a:t>
            </a:r>
            <a:r>
              <a:rPr lang="en-US" sz="8000" b="1">
                <a:solidFill>
                  <a:srgbClr val="FFE615"/>
                </a:solidFill>
                <a:latin typeface="FlandersArtSans-Regular"/>
              </a:rPr>
              <a:t>.</a:t>
            </a:r>
            <a:endParaRPr lang="en-US" sz="8000">
              <a:latin typeface="FlandersArtSans-Regular"/>
            </a:endParaRPr>
          </a:p>
        </p:txBody>
      </p:sp>
      <p:graphicFrame>
        <p:nvGraphicFramePr>
          <p:cNvPr id="8" name="Table 7">
            <a:extLst>
              <a:ext uri="{FF2B5EF4-FFF2-40B4-BE49-F238E27FC236}">
                <a16:creationId xmlns:a16="http://schemas.microsoft.com/office/drawing/2014/main" id="{D817A40B-BE8E-4EFE-9A57-2931E8AC24B3}"/>
              </a:ext>
            </a:extLst>
          </p:cNvPr>
          <p:cNvGraphicFramePr>
            <a:graphicFrameLocks noGrp="1"/>
          </p:cNvGraphicFramePr>
          <p:nvPr>
            <p:extLst>
              <p:ext uri="{D42A27DB-BD31-4B8C-83A1-F6EECF244321}">
                <p14:modId xmlns:p14="http://schemas.microsoft.com/office/powerpoint/2010/main" val="37032516"/>
              </p:ext>
            </p:extLst>
          </p:nvPr>
        </p:nvGraphicFramePr>
        <p:xfrm>
          <a:off x="658812" y="1301750"/>
          <a:ext cx="8182788" cy="3512340"/>
        </p:xfrm>
        <a:graphic>
          <a:graphicData uri="http://schemas.openxmlformats.org/drawingml/2006/table">
            <a:tbl>
              <a:tblPr firstRow="1" bandRow="1">
                <a:tableStyleId>{69C7853C-536D-4A76-A0AE-DD22124D55A5}</a:tableStyleId>
              </a:tblPr>
              <a:tblGrid>
                <a:gridCol w="2045697">
                  <a:extLst>
                    <a:ext uri="{9D8B030D-6E8A-4147-A177-3AD203B41FA5}">
                      <a16:colId xmlns:a16="http://schemas.microsoft.com/office/drawing/2014/main" val="713033068"/>
                    </a:ext>
                  </a:extLst>
                </a:gridCol>
                <a:gridCol w="2045697">
                  <a:extLst>
                    <a:ext uri="{9D8B030D-6E8A-4147-A177-3AD203B41FA5}">
                      <a16:colId xmlns:a16="http://schemas.microsoft.com/office/drawing/2014/main" val="4135411197"/>
                    </a:ext>
                  </a:extLst>
                </a:gridCol>
                <a:gridCol w="2045697">
                  <a:extLst>
                    <a:ext uri="{9D8B030D-6E8A-4147-A177-3AD203B41FA5}">
                      <a16:colId xmlns:a16="http://schemas.microsoft.com/office/drawing/2014/main" val="2852707307"/>
                    </a:ext>
                  </a:extLst>
                </a:gridCol>
                <a:gridCol w="2045697">
                  <a:extLst>
                    <a:ext uri="{9D8B030D-6E8A-4147-A177-3AD203B41FA5}">
                      <a16:colId xmlns:a16="http://schemas.microsoft.com/office/drawing/2014/main" val="3218855856"/>
                    </a:ext>
                  </a:extLst>
                </a:gridCol>
              </a:tblGrid>
              <a:tr h="253293">
                <a:tc>
                  <a:txBody>
                    <a:bodyPr/>
                    <a:lstStyle/>
                    <a:p>
                      <a:pPr marL="0" algn="l" rtl="0" eaLnBrk="1" latinLnBrk="0" hangingPunct="1">
                        <a:spcBef>
                          <a:spcPts val="0"/>
                        </a:spcBef>
                        <a:spcAft>
                          <a:spcPts val="0"/>
                        </a:spcAft>
                      </a:pPr>
                      <a:r>
                        <a:rPr lang="nl-BE" sz="1400" kern="1200">
                          <a:effectLst/>
                        </a:rPr>
                        <a:t>Topic</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400">
                        <a:effectLst/>
                      </a:endParaRPr>
                    </a:p>
                  </a:txBody>
                  <a:tcPr marL="0" marR="0" marT="0" marB="0" anchor="ctr"/>
                </a:tc>
                <a:extLst>
                  <a:ext uri="{0D108BD9-81ED-4DB2-BD59-A6C34878D82A}">
                    <a16:rowId xmlns:a16="http://schemas.microsoft.com/office/drawing/2014/main" val="4137005171"/>
                  </a:ext>
                </a:extLst>
              </a:tr>
              <a:tr h="1182042">
                <a:tc>
                  <a:txBody>
                    <a:bodyPr/>
                    <a:lstStyle/>
                    <a:p>
                      <a:pPr marL="0" algn="l" rtl="0" eaLnBrk="1" latinLnBrk="0" hangingPunct="1">
                        <a:spcBef>
                          <a:spcPts val="0"/>
                        </a:spcBef>
                        <a:spcAft>
                          <a:spcPts val="0"/>
                        </a:spcAft>
                      </a:pPr>
                      <a:r>
                        <a:rPr lang="nl-BE" sz="1400" kern="1200">
                          <a:effectLst/>
                        </a:rPr>
                        <a:t>Beschrijving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API design richtlijnen/7</a:t>
                      </a:r>
                      <a:endParaRPr lang="en-US"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https://www.gcloud.belgium.be/rest/#status-codes</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https://github.com/digipolisantwerpdocumentation/api-requirements#status-codes--response</a:t>
                      </a:r>
                      <a:endParaRPr lang="nl-BE" sz="1400">
                        <a:effectLst/>
                      </a:endParaRPr>
                    </a:p>
                  </a:txBody>
                  <a:tcPr marL="0" marR="0" marT="0" marB="0" anchor="ctr"/>
                </a:tc>
                <a:extLst>
                  <a:ext uri="{0D108BD9-81ED-4DB2-BD59-A6C34878D82A}">
                    <a16:rowId xmlns:a16="http://schemas.microsoft.com/office/drawing/2014/main" val="149248369"/>
                  </a:ext>
                </a:extLst>
              </a:tr>
              <a:tr h="1654849">
                <a:tc>
                  <a:txBody>
                    <a:bodyPr/>
                    <a:lstStyle/>
                    <a:p>
                      <a:pPr marL="0" algn="l" rtl="0" eaLnBrk="1" latinLnBrk="0" hangingPunct="1">
                        <a:spcBef>
                          <a:spcPts val="0"/>
                        </a:spcBef>
                        <a:spcAft>
                          <a:spcPts val="0"/>
                        </a:spcAft>
                      </a:pPr>
                      <a:r>
                        <a:rPr lang="nl-BE" sz="1400" kern="1200">
                          <a:effectLst/>
                        </a:rPr>
                        <a:t>Vorm</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Opsomming van de meest belangrijkste + referentie naar rfc2616</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Detail beschrijving </a:t>
                      </a:r>
                      <a:endParaRPr lang="nl-BE" sz="1400">
                        <a:effectLst/>
                      </a:endParaRPr>
                    </a:p>
                    <a:p>
                      <a:pPr marL="0" algn="l" rtl="0" eaLnBrk="1" latinLnBrk="0" hangingPunct="1">
                        <a:spcBef>
                          <a:spcPts val="0"/>
                        </a:spcBef>
                        <a:spcAft>
                          <a:spcPts val="0"/>
                        </a:spcAft>
                      </a:pPr>
                      <a:r>
                        <a:rPr lang="nl-BE" sz="1400" kern="1200">
                          <a:effectLst/>
                        </a:rPr>
                        <a:t>+ https://www.ietf.org/assignments/http-status-codes/http-status-codes.xml</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Detail beschrijving</a:t>
                      </a:r>
                      <a:endParaRPr lang="nl-BE" sz="1400">
                        <a:effectLst/>
                      </a:endParaRPr>
                    </a:p>
                  </a:txBody>
                  <a:tcPr marL="0" marR="0" marT="0" marB="0" anchor="ctr"/>
                </a:tc>
                <a:extLst>
                  <a:ext uri="{0D108BD9-81ED-4DB2-BD59-A6C34878D82A}">
                    <a16:rowId xmlns:a16="http://schemas.microsoft.com/office/drawing/2014/main" val="1790817760"/>
                  </a:ext>
                </a:extLst>
              </a:tr>
              <a:tr h="422156">
                <a:tc>
                  <a:txBody>
                    <a:bodyPr/>
                    <a:lstStyle/>
                    <a:p>
                      <a:pPr marL="0" algn="l" rtl="0" eaLnBrk="1" latinLnBrk="0" hangingPunct="1">
                        <a:spcBef>
                          <a:spcPts val="0"/>
                        </a:spcBef>
                        <a:spcAft>
                          <a:spcPts val="0"/>
                        </a:spcAft>
                      </a:pPr>
                      <a:r>
                        <a:rPr lang="nl-BE" sz="1400" kern="1200">
                          <a:effectLst/>
                        </a:rPr>
                        <a:t>Bijkomende adviezen</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000" kern="1200">
                          <a:effectLst/>
                        </a:rPr>
                        <a:t>nee</a:t>
                      </a:r>
                      <a:endParaRPr lang="nl-BE" sz="1000">
                        <a:effectLst/>
                      </a:endParaRPr>
                    </a:p>
                  </a:txBody>
                  <a:tcPr marL="0" marR="0" marT="0" marB="0" anchor="ctr"/>
                </a:tc>
                <a:tc>
                  <a:txBody>
                    <a:bodyPr/>
                    <a:lstStyle/>
                    <a:p>
                      <a:pPr marL="0" indent="0" algn="l" rtl="0" eaLnBrk="1" latinLnBrk="0" hangingPunct="1">
                        <a:spcBef>
                          <a:spcPts val="0"/>
                        </a:spcBef>
                        <a:spcAft>
                          <a:spcPts val="0"/>
                        </a:spcAft>
                      </a:pPr>
                      <a:r>
                        <a:rPr lang="nl-BE" sz="1000" kern="1200">
                          <a:effectLst/>
                        </a:rPr>
                        <a:t>ja</a:t>
                      </a:r>
                      <a:endParaRPr lang="nl-BE" sz="1000">
                        <a:effectLst/>
                      </a:endParaRPr>
                    </a:p>
                  </a:txBody>
                  <a:tcPr marL="0" marR="0" marT="0" marB="0" anchor="ctr"/>
                </a:tc>
                <a:tc>
                  <a:txBody>
                    <a:bodyPr/>
                    <a:lstStyle/>
                    <a:p>
                      <a:pPr marL="0" algn="l" rtl="0" eaLnBrk="1" latinLnBrk="0" hangingPunct="1">
                        <a:spcBef>
                          <a:spcPts val="0"/>
                        </a:spcBef>
                        <a:spcAft>
                          <a:spcPts val="0"/>
                        </a:spcAft>
                      </a:pPr>
                      <a:r>
                        <a:rPr lang="en-US" sz="1000" kern="1200">
                          <a:effectLst/>
                        </a:rPr>
                        <a:t>ja</a:t>
                      </a:r>
                      <a:endParaRPr lang="en-US" sz="1000">
                        <a:effectLst/>
                      </a:endParaRPr>
                    </a:p>
                  </a:txBody>
                  <a:tcPr marL="0" marR="0" marT="0" marB="0" anchor="ctr"/>
                </a:tc>
                <a:extLst>
                  <a:ext uri="{0D108BD9-81ED-4DB2-BD59-A6C34878D82A}">
                    <a16:rowId xmlns:a16="http://schemas.microsoft.com/office/drawing/2014/main" val="242109054"/>
                  </a:ext>
                </a:extLst>
              </a:tr>
            </a:tbl>
          </a:graphicData>
        </a:graphic>
      </p:graphicFrame>
    </p:spTree>
    <p:extLst>
      <p:ext uri="{BB962C8B-B14F-4D97-AF65-F5344CB8AC3E}">
        <p14:creationId xmlns:p14="http://schemas.microsoft.com/office/powerpoint/2010/main" val="3995438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EBCE7A-C477-4B70-9E0D-3EF804C658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TextBox 4">
            <a:extLst>
              <a:ext uri="{FF2B5EF4-FFF2-40B4-BE49-F238E27FC236}">
                <a16:creationId xmlns:a16="http://schemas.microsoft.com/office/drawing/2014/main" id="{E35C1AAE-449E-4478-B28A-5AD2E6184124}"/>
              </a:ext>
            </a:extLst>
          </p:cNvPr>
          <p:cNvSpPr txBox="1"/>
          <p:nvPr/>
        </p:nvSpPr>
        <p:spPr>
          <a:xfrm>
            <a:off x="3164681" y="1928813"/>
            <a:ext cx="3623108" cy="1107996"/>
          </a:xfrm>
          <a:prstGeom prst="rect">
            <a:avLst/>
          </a:prstGeom>
          <a:noFill/>
        </p:spPr>
        <p:txBody>
          <a:bodyPr wrap="none" rtlCol="0">
            <a:spAutoFit/>
          </a:bodyPr>
          <a:lstStyle/>
          <a:p>
            <a:r>
              <a:rPr lang="nl-BE" sz="6600" dirty="0"/>
              <a:t>Vragen? </a:t>
            </a:r>
          </a:p>
        </p:txBody>
      </p:sp>
    </p:spTree>
    <p:extLst>
      <p:ext uri="{BB962C8B-B14F-4D97-AF65-F5344CB8AC3E}">
        <p14:creationId xmlns:p14="http://schemas.microsoft.com/office/powerpoint/2010/main" val="266372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9"/>
          <p:cNvSpPr txBox="1">
            <a:spLocks noGrp="1"/>
          </p:cNvSpPr>
          <p:nvPr>
            <p:ph type="title" idx="4294967295"/>
          </p:nvPr>
        </p:nvSpPr>
        <p:spPr>
          <a:xfrm>
            <a:off x="576234" y="-171978"/>
            <a:ext cx="7416800" cy="836612"/>
          </a:xfrm>
          <a:prstGeom prst="rect">
            <a:avLst/>
          </a:prstGeom>
          <a:noFill/>
          <a:ln>
            <a:noFill/>
          </a:ln>
        </p:spPr>
        <p:txBody>
          <a:bodyPr spcFirstLastPara="1" wrap="square" lIns="91425" tIns="91425" rIns="91425" bIns="91425" anchor="t" anchorCtr="0">
            <a:noAutofit/>
          </a:bodyPr>
          <a:lstStyle/>
          <a:p>
            <a:pPr marL="0" lvl="0" indent="0" algn="l">
              <a:lnSpc>
                <a:spcPct val="102702"/>
              </a:lnSpc>
              <a:spcBef>
                <a:spcPts val="0"/>
              </a:spcBef>
              <a:spcAft>
                <a:spcPts val="0"/>
              </a:spcAft>
              <a:buSzPts val="3700"/>
              <a:buNone/>
            </a:pPr>
            <a:r>
              <a:rPr lang="en" sz="4400">
                <a:latin typeface="FlandersArtSans-Regular"/>
              </a:rPr>
              <a:t>Agenda</a:t>
            </a:r>
            <a:r>
              <a:rPr lang="en-US" sz="8000" b="1">
                <a:solidFill>
                  <a:srgbClr val="FFE615"/>
                </a:solidFill>
                <a:latin typeface="FlandersArtSans-Regular"/>
              </a:rPr>
              <a:t>.</a:t>
            </a:r>
            <a:endParaRPr lang="en-US" sz="8000">
              <a:latin typeface="FlandersArtSans-Regular"/>
            </a:endParaRPr>
          </a:p>
        </p:txBody>
      </p:sp>
      <p:sp>
        <p:nvSpPr>
          <p:cNvPr id="3" name="TextBox 2">
            <a:extLst>
              <a:ext uri="{FF2B5EF4-FFF2-40B4-BE49-F238E27FC236}">
                <a16:creationId xmlns:a16="http://schemas.microsoft.com/office/drawing/2014/main" id="{041407FB-C7B8-4EC2-BEFA-0305C463B146}"/>
              </a:ext>
            </a:extLst>
          </p:cNvPr>
          <p:cNvSpPr txBox="1"/>
          <p:nvPr/>
        </p:nvSpPr>
        <p:spPr>
          <a:xfrm>
            <a:off x="1083734" y="1750483"/>
            <a:ext cx="697653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800" dirty="0">
                <a:latin typeface="FlandersArtSans-Regular"/>
              </a:rPr>
              <a:t>Tour de table</a:t>
            </a:r>
          </a:p>
          <a:p>
            <a:pPr marL="285750" lvl="2" indent="-285750">
              <a:buChar char="•"/>
            </a:pPr>
            <a:r>
              <a:rPr lang="en-US" sz="2800" dirty="0" err="1">
                <a:latin typeface="FlandersArtSans-Regular"/>
              </a:rPr>
              <a:t>Overzicht</a:t>
            </a:r>
            <a:r>
              <a:rPr lang="en-US" sz="2800" dirty="0">
                <a:latin typeface="FlandersArtSans-Regular"/>
              </a:rPr>
              <a:t> van API-</a:t>
            </a:r>
            <a:r>
              <a:rPr lang="en-US" sz="2800" dirty="0" err="1">
                <a:latin typeface="FlandersArtSans-Regular"/>
              </a:rPr>
              <a:t>landschap</a:t>
            </a:r>
            <a:r>
              <a:rPr lang="en-US" sz="2800" dirty="0">
                <a:latin typeface="FlandersArtSans-Regular"/>
              </a:rPr>
              <a:t> (*)</a:t>
            </a:r>
          </a:p>
          <a:p>
            <a:pPr marL="285750" indent="-285750">
              <a:buChar char="•"/>
            </a:pPr>
            <a:r>
              <a:rPr lang="en-US" sz="2800" dirty="0">
                <a:latin typeface="FlandersArtSans-Regular"/>
              </a:rPr>
              <a:t>Vrije </a:t>
            </a:r>
            <a:r>
              <a:rPr lang="en-US" sz="2800" dirty="0" err="1">
                <a:latin typeface="FlandersArtSans-Regular"/>
              </a:rPr>
              <a:t>interactie</a:t>
            </a:r>
            <a:endParaRPr lang="en-US" sz="2800" dirty="0">
              <a:latin typeface="FlandersArtSans-Regular"/>
            </a:endParaRPr>
          </a:p>
          <a:p>
            <a:pPr marL="285750" indent="-285750">
              <a:buChar char="•"/>
            </a:pPr>
            <a:r>
              <a:rPr lang="en-US" sz="2800" dirty="0" err="1">
                <a:latin typeface="FlandersArtSans-Regular"/>
              </a:rPr>
              <a:t>vervolgstappen</a:t>
            </a:r>
            <a:endParaRPr lang="en-US" sz="2800" dirty="0">
              <a:latin typeface="FlandersArtSans-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655609" y="2002897"/>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Payload representatie</a:t>
            </a:r>
            <a:r>
              <a:rPr lang="en-US" sz="8000" b="1">
                <a:solidFill>
                  <a:srgbClr val="FFE615"/>
                </a:solidFill>
                <a:latin typeface="FlandersArtSans-Regular"/>
              </a:rPr>
              <a:t>.</a:t>
            </a:r>
            <a:endParaRPr lang="en-US" sz="8000">
              <a:latin typeface="FlandersArtSans-Regular"/>
            </a:endParaRPr>
          </a:p>
        </p:txBody>
      </p:sp>
    </p:spTree>
    <p:extLst>
      <p:ext uri="{BB962C8B-B14F-4D97-AF65-F5344CB8AC3E}">
        <p14:creationId xmlns:p14="http://schemas.microsoft.com/office/powerpoint/2010/main" val="2989367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655609" y="2002897"/>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Payload representatie</a:t>
            </a:r>
            <a:r>
              <a:rPr lang="en-US" sz="8000" b="1">
                <a:solidFill>
                  <a:srgbClr val="FFE615"/>
                </a:solidFill>
                <a:latin typeface="FlandersArtSans-Regular"/>
              </a:rPr>
              <a:t>.</a:t>
            </a:r>
            <a:endParaRPr lang="en-US" sz="8000">
              <a:latin typeface="FlandersArtSans-Regular"/>
            </a:endParaRPr>
          </a:p>
        </p:txBody>
      </p:sp>
      <p:sp>
        <p:nvSpPr>
          <p:cNvPr id="3" name="TextBox 2">
            <a:extLst>
              <a:ext uri="{FF2B5EF4-FFF2-40B4-BE49-F238E27FC236}">
                <a16:creationId xmlns:a16="http://schemas.microsoft.com/office/drawing/2014/main" id="{EF1DD4DE-FCC5-4B2E-BAFA-574249D6C477}"/>
              </a:ext>
            </a:extLst>
          </p:cNvPr>
          <p:cNvSpPr txBox="1"/>
          <p:nvPr/>
        </p:nvSpPr>
        <p:spPr>
          <a:xfrm>
            <a:off x="652462" y="35020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6">
                    <a:lumMod val="75000"/>
                  </a:schemeClr>
                </a:solidFill>
              </a:rPr>
              <a:t>Resource</a:t>
            </a:r>
            <a:r>
              <a:rPr lang="en-US">
                <a:solidFill>
                  <a:schemeClr val="accent6">
                    <a:lumMod val="75000"/>
                  </a:schemeClr>
                </a:solidFill>
              </a:rPr>
              <a:t> representatie</a:t>
            </a:r>
          </a:p>
        </p:txBody>
      </p:sp>
    </p:spTree>
    <p:extLst>
      <p:ext uri="{BB962C8B-B14F-4D97-AF65-F5344CB8AC3E}">
        <p14:creationId xmlns:p14="http://schemas.microsoft.com/office/powerpoint/2010/main" val="1592705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payload</a:t>
            </a:r>
            <a:r>
              <a:rPr lang="en-US" sz="8000" b="1">
                <a:solidFill>
                  <a:srgbClr val="FFE615"/>
                </a:solidFill>
                <a:latin typeface="FlandersArtSans-Regular"/>
              </a:rPr>
              <a:t>.</a:t>
            </a:r>
            <a:endParaRPr lang="en-US" sz="8000">
              <a:latin typeface="FlandersArtSans-Regular"/>
            </a:endParaRPr>
          </a:p>
        </p:txBody>
      </p:sp>
      <p:graphicFrame>
        <p:nvGraphicFramePr>
          <p:cNvPr id="5" name="Table 4">
            <a:extLst>
              <a:ext uri="{FF2B5EF4-FFF2-40B4-BE49-F238E27FC236}">
                <a16:creationId xmlns:a16="http://schemas.microsoft.com/office/drawing/2014/main" id="{38001998-B0A2-4D1E-83E6-D63A576E2B5E}"/>
              </a:ext>
            </a:extLst>
          </p:cNvPr>
          <p:cNvGraphicFramePr>
            <a:graphicFrameLocks noGrp="1"/>
          </p:cNvGraphicFramePr>
          <p:nvPr>
            <p:extLst>
              <p:ext uri="{D42A27DB-BD31-4B8C-83A1-F6EECF244321}">
                <p14:modId xmlns:p14="http://schemas.microsoft.com/office/powerpoint/2010/main" val="2957011476"/>
              </p:ext>
            </p:extLst>
          </p:nvPr>
        </p:nvGraphicFramePr>
        <p:xfrm>
          <a:off x="587375" y="1555750"/>
          <a:ext cx="8331468" cy="2736147"/>
        </p:xfrm>
        <a:graphic>
          <a:graphicData uri="http://schemas.openxmlformats.org/drawingml/2006/table">
            <a:tbl>
              <a:tblPr firstRow="1" bandRow="1">
                <a:tableStyleId>{69C7853C-536D-4A76-A0AE-DD22124D55A5}</a:tableStyleId>
              </a:tblPr>
              <a:tblGrid>
                <a:gridCol w="2082867">
                  <a:extLst>
                    <a:ext uri="{9D8B030D-6E8A-4147-A177-3AD203B41FA5}">
                      <a16:colId xmlns:a16="http://schemas.microsoft.com/office/drawing/2014/main" val="912144396"/>
                    </a:ext>
                  </a:extLst>
                </a:gridCol>
                <a:gridCol w="2082867">
                  <a:extLst>
                    <a:ext uri="{9D8B030D-6E8A-4147-A177-3AD203B41FA5}">
                      <a16:colId xmlns:a16="http://schemas.microsoft.com/office/drawing/2014/main" val="1491956005"/>
                    </a:ext>
                  </a:extLst>
                </a:gridCol>
                <a:gridCol w="2082867">
                  <a:extLst>
                    <a:ext uri="{9D8B030D-6E8A-4147-A177-3AD203B41FA5}">
                      <a16:colId xmlns:a16="http://schemas.microsoft.com/office/drawing/2014/main" val="3210788144"/>
                    </a:ext>
                  </a:extLst>
                </a:gridCol>
                <a:gridCol w="2082867">
                  <a:extLst>
                    <a:ext uri="{9D8B030D-6E8A-4147-A177-3AD203B41FA5}">
                      <a16:colId xmlns:a16="http://schemas.microsoft.com/office/drawing/2014/main" val="352471110"/>
                    </a:ext>
                  </a:extLst>
                </a:gridCol>
              </a:tblGrid>
              <a:tr h="319032">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1814204158"/>
                  </a:ext>
                </a:extLst>
              </a:tr>
              <a:tr h="1276131">
                <a:tc>
                  <a:txBody>
                    <a:bodyPr/>
                    <a:lstStyle/>
                    <a:p>
                      <a:pPr marL="0" algn="l" rtl="0" eaLnBrk="1" latinLnBrk="0" hangingPunct="1">
                        <a:spcBef>
                          <a:spcPts val="0"/>
                        </a:spcBef>
                        <a:spcAft>
                          <a:spcPts val="0"/>
                        </a:spcAft>
                      </a:pPr>
                      <a:r>
                        <a:rPr lang="nl-BE" sz="1200" kern="1200">
                          <a:effectLst/>
                        </a:rPr>
                        <a:t>Beschrijving</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API design richtlijnen/5</a:t>
                      </a:r>
                      <a:endParaRPr lang="en-US"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https://www.gcloud.belgium.be/rest/#json-2</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dirty="0">
                          <a:effectLst/>
                        </a:rPr>
                        <a:t>https://github.com/digipolisantwerpdocumentation/api-requirements#resource-representatie</a:t>
                      </a:r>
                      <a:endParaRPr lang="nl-BE" sz="1200" dirty="0">
                        <a:effectLst/>
                      </a:endParaRPr>
                    </a:p>
                  </a:txBody>
                  <a:tcPr marL="0" marR="0" marT="0" marB="0" anchor="ctr"/>
                </a:tc>
                <a:extLst>
                  <a:ext uri="{0D108BD9-81ED-4DB2-BD59-A6C34878D82A}">
                    <a16:rowId xmlns:a16="http://schemas.microsoft.com/office/drawing/2014/main" val="455265921"/>
                  </a:ext>
                </a:extLst>
              </a:tr>
              <a:tr h="319032">
                <a:tc>
                  <a:txBody>
                    <a:bodyPr/>
                    <a:lstStyle/>
                    <a:p>
                      <a:pPr marL="0" algn="l" rtl="0" eaLnBrk="1" latinLnBrk="0" hangingPunct="1">
                        <a:spcBef>
                          <a:spcPts val="0"/>
                        </a:spcBef>
                        <a:spcAft>
                          <a:spcPts val="0"/>
                        </a:spcAft>
                      </a:pPr>
                      <a:r>
                        <a:rPr lang="nl-BE" sz="1200" kern="1200">
                          <a:effectLst/>
                        </a:rPr>
                        <a:t>Vorm</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JSON</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JSON</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JSON</a:t>
                      </a:r>
                      <a:endParaRPr lang="nl-BE" sz="1200">
                        <a:effectLst/>
                      </a:endParaRPr>
                    </a:p>
                  </a:txBody>
                  <a:tcPr marL="0" marR="0" marT="0" marB="0" anchor="ctr"/>
                </a:tc>
                <a:extLst>
                  <a:ext uri="{0D108BD9-81ED-4DB2-BD59-A6C34878D82A}">
                    <a16:rowId xmlns:a16="http://schemas.microsoft.com/office/drawing/2014/main" val="3704000388"/>
                  </a:ext>
                </a:extLst>
              </a:tr>
              <a:tr h="455761">
                <a:tc>
                  <a:txBody>
                    <a:bodyPr/>
                    <a:lstStyle/>
                    <a:p>
                      <a:pPr marL="0" algn="l" rtl="0" eaLnBrk="1" latinLnBrk="0" hangingPunct="1">
                        <a:spcBef>
                          <a:spcPts val="0"/>
                        </a:spcBef>
                        <a:spcAft>
                          <a:spcPts val="0"/>
                        </a:spcAft>
                      </a:pPr>
                      <a:r>
                        <a:rPr lang="nl-BE" sz="1200" kern="1200">
                          <a:effectLst/>
                        </a:rPr>
                        <a:t>Andere vormen</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Via content negotatie</a:t>
                      </a: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nl-BE" sz="1100" kern="1200">
                          <a:effectLst/>
                        </a:rPr>
                        <a:t>Via content negotatie</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100" kern="1200" dirty="0">
                          <a:effectLst/>
                        </a:rPr>
                        <a:t>Via content </a:t>
                      </a:r>
                      <a:r>
                        <a:rPr lang="en-US" sz="1100" kern="1200" dirty="0" err="1">
                          <a:effectLst/>
                        </a:rPr>
                        <a:t>negotatie</a:t>
                      </a:r>
                      <a:endParaRPr lang="en-US" sz="1100" kern="1200" dirty="0">
                        <a:effectLst/>
                      </a:endParaRPr>
                    </a:p>
                    <a:p>
                      <a:pPr marL="0" algn="l" rtl="0" eaLnBrk="1" latinLnBrk="0" hangingPunct="1">
                        <a:spcBef>
                          <a:spcPts val="0"/>
                        </a:spcBef>
                        <a:spcAft>
                          <a:spcPts val="0"/>
                        </a:spcAft>
                      </a:pPr>
                      <a:r>
                        <a:rPr lang="en-US" sz="1100" kern="1200" dirty="0" err="1">
                          <a:effectLst/>
                        </a:rPr>
                        <a:t>Enkel</a:t>
                      </a:r>
                      <a:r>
                        <a:rPr lang="en-US" sz="1100" kern="1200" dirty="0">
                          <a:effectLst/>
                        </a:rPr>
                        <a:t> </a:t>
                      </a:r>
                      <a:r>
                        <a:rPr lang="en-US" sz="1100" kern="1200" dirty="0" err="1">
                          <a:effectLst/>
                        </a:rPr>
                        <a:t>indien</a:t>
                      </a:r>
                      <a:r>
                        <a:rPr lang="en-US" sz="1100" kern="1200" dirty="0">
                          <a:effectLst/>
                        </a:rPr>
                        <a:t> </a:t>
                      </a:r>
                      <a:r>
                        <a:rPr lang="en-US" sz="1100" kern="1200" dirty="0" err="1">
                          <a:effectLst/>
                        </a:rPr>
                        <a:t>geen</a:t>
                      </a:r>
                      <a:r>
                        <a:rPr lang="en-US" sz="1100" kern="1200" dirty="0">
                          <a:effectLst/>
                        </a:rPr>
                        <a:t> </a:t>
                      </a:r>
                      <a:r>
                        <a:rPr lang="en-US" sz="1100" kern="1200" dirty="0" err="1">
                          <a:effectLst/>
                        </a:rPr>
                        <a:t>andere</a:t>
                      </a:r>
                      <a:r>
                        <a:rPr lang="en-US" sz="1100" kern="1200" dirty="0">
                          <a:effectLst/>
                        </a:rPr>
                        <a:t> </a:t>
                      </a:r>
                      <a:r>
                        <a:rPr lang="en-US" sz="1100" kern="1200" dirty="0" err="1">
                          <a:effectLst/>
                        </a:rPr>
                        <a:t>mogelijkheid</a:t>
                      </a:r>
                      <a:endParaRPr lang="en-US" sz="1100" dirty="0">
                        <a:effectLst/>
                      </a:endParaRPr>
                    </a:p>
                  </a:txBody>
                  <a:tcPr marL="0" marR="0" marT="0" marB="0" anchor="ctr"/>
                </a:tc>
                <a:extLst>
                  <a:ext uri="{0D108BD9-81ED-4DB2-BD59-A6C34878D82A}">
                    <a16:rowId xmlns:a16="http://schemas.microsoft.com/office/drawing/2014/main" val="681921297"/>
                  </a:ext>
                </a:extLst>
              </a:tr>
              <a:tr h="319032">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dirty="0">
                        <a:effectLst/>
                      </a:endParaRPr>
                    </a:p>
                  </a:txBody>
                  <a:tcPr marL="0" marR="0" marT="0" marB="0" anchor="ctr"/>
                </a:tc>
                <a:extLst>
                  <a:ext uri="{0D108BD9-81ED-4DB2-BD59-A6C34878D82A}">
                    <a16:rowId xmlns:a16="http://schemas.microsoft.com/office/drawing/2014/main" val="608915852"/>
                  </a:ext>
                </a:extLst>
              </a:tr>
            </a:tbl>
          </a:graphicData>
        </a:graphic>
      </p:graphicFrame>
    </p:spTree>
    <p:extLst>
      <p:ext uri="{BB962C8B-B14F-4D97-AF65-F5344CB8AC3E}">
        <p14:creationId xmlns:p14="http://schemas.microsoft.com/office/powerpoint/2010/main" val="1977716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200">
                <a:solidFill>
                  <a:srgbClr val="373636"/>
                </a:solidFill>
                <a:latin typeface="FlandersArtSans-Regular"/>
              </a:rPr>
              <a:t>Bouwblok payload attribuut afspraken</a:t>
            </a:r>
            <a:r>
              <a:rPr lang="en-US" sz="8000" b="1">
                <a:solidFill>
                  <a:srgbClr val="FFE615"/>
                </a:solidFill>
                <a:latin typeface="FlandersArtSans-Regular"/>
              </a:rPr>
              <a:t>.</a:t>
            </a:r>
            <a:endParaRPr lang="en-US" sz="8000">
              <a:latin typeface="FlandersArtSans-Regular"/>
            </a:endParaRPr>
          </a:p>
        </p:txBody>
      </p:sp>
      <p:graphicFrame>
        <p:nvGraphicFramePr>
          <p:cNvPr id="4" name="Table 3">
            <a:extLst>
              <a:ext uri="{FF2B5EF4-FFF2-40B4-BE49-F238E27FC236}">
                <a16:creationId xmlns:a16="http://schemas.microsoft.com/office/drawing/2014/main" id="{42C5A7D1-196E-45F6-A02E-26990A995F8D}"/>
              </a:ext>
            </a:extLst>
          </p:cNvPr>
          <p:cNvGraphicFramePr>
            <a:graphicFrameLocks noGrp="1"/>
          </p:cNvGraphicFramePr>
          <p:nvPr>
            <p:extLst>
              <p:ext uri="{D42A27DB-BD31-4B8C-83A1-F6EECF244321}">
                <p14:modId xmlns:p14="http://schemas.microsoft.com/office/powerpoint/2010/main" val="2728620498"/>
              </p:ext>
            </p:extLst>
          </p:nvPr>
        </p:nvGraphicFramePr>
        <p:xfrm>
          <a:off x="658813" y="1023937"/>
          <a:ext cx="8163120" cy="3660430"/>
        </p:xfrm>
        <a:graphic>
          <a:graphicData uri="http://schemas.openxmlformats.org/drawingml/2006/table">
            <a:tbl>
              <a:tblPr firstRow="1" bandRow="1">
                <a:tableStyleId>{69C7853C-536D-4A76-A0AE-DD22124D55A5}</a:tableStyleId>
              </a:tblPr>
              <a:tblGrid>
                <a:gridCol w="2040780">
                  <a:extLst>
                    <a:ext uri="{9D8B030D-6E8A-4147-A177-3AD203B41FA5}">
                      <a16:colId xmlns:a16="http://schemas.microsoft.com/office/drawing/2014/main" val="1500514215"/>
                    </a:ext>
                  </a:extLst>
                </a:gridCol>
                <a:gridCol w="2040780">
                  <a:extLst>
                    <a:ext uri="{9D8B030D-6E8A-4147-A177-3AD203B41FA5}">
                      <a16:colId xmlns:a16="http://schemas.microsoft.com/office/drawing/2014/main" val="2444052132"/>
                    </a:ext>
                  </a:extLst>
                </a:gridCol>
                <a:gridCol w="2040780">
                  <a:extLst>
                    <a:ext uri="{9D8B030D-6E8A-4147-A177-3AD203B41FA5}">
                      <a16:colId xmlns:a16="http://schemas.microsoft.com/office/drawing/2014/main" val="883117776"/>
                    </a:ext>
                  </a:extLst>
                </a:gridCol>
                <a:gridCol w="2040780">
                  <a:extLst>
                    <a:ext uri="{9D8B030D-6E8A-4147-A177-3AD203B41FA5}">
                      <a16:colId xmlns:a16="http://schemas.microsoft.com/office/drawing/2014/main" val="2138444277"/>
                    </a:ext>
                  </a:extLst>
                </a:gridCol>
              </a:tblGrid>
              <a:tr h="349173">
                <a:tc>
                  <a:txBody>
                    <a:bodyPr/>
                    <a:lstStyle/>
                    <a:p>
                      <a:pPr marL="0" algn="l" rtl="0" eaLnBrk="1" latinLnBrk="0" hangingPunct="1">
                        <a:spcBef>
                          <a:spcPts val="0"/>
                        </a:spcBef>
                        <a:spcAft>
                          <a:spcPts val="0"/>
                        </a:spcAft>
                      </a:pPr>
                      <a:r>
                        <a:rPr lang="nl-BE" sz="1100" kern="1200">
                          <a:effectLst/>
                        </a:rPr>
                        <a:t>Topic</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IV</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Gcloud</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Digipolis Antwerpen</a:t>
                      </a:r>
                      <a:endParaRPr lang="nl-BE" sz="1100">
                        <a:effectLst/>
                      </a:endParaRPr>
                    </a:p>
                  </a:txBody>
                  <a:tcPr marL="0" marR="0" marT="0" marB="0" anchor="ctr"/>
                </a:tc>
                <a:extLst>
                  <a:ext uri="{0D108BD9-81ED-4DB2-BD59-A6C34878D82A}">
                    <a16:rowId xmlns:a16="http://schemas.microsoft.com/office/drawing/2014/main" val="2568037550"/>
                  </a:ext>
                </a:extLst>
              </a:tr>
              <a:tr h="349173">
                <a:tc>
                  <a:txBody>
                    <a:bodyPr/>
                    <a:lstStyle/>
                    <a:p>
                      <a:pPr marL="0" algn="l" rtl="0" eaLnBrk="1" latinLnBrk="0" hangingPunct="1">
                        <a:spcBef>
                          <a:spcPts val="0"/>
                        </a:spcBef>
                        <a:spcAft>
                          <a:spcPts val="0"/>
                        </a:spcAft>
                      </a:pPr>
                      <a:r>
                        <a:rPr lang="nl-BE" sz="1100" kern="1200">
                          <a:effectLst/>
                        </a:rPr>
                        <a:t>Quotes</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a:t>
                      </a:r>
                      <a:endParaRPr lang="en-US"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dubbele quotes</a:t>
                      </a:r>
                      <a:endParaRPr lang="en-US" sz="1100">
                        <a:effectLst/>
                      </a:endParaRPr>
                    </a:p>
                  </a:txBody>
                  <a:tcPr marL="0" marR="0" marT="0" marB="0" anchor="ctr"/>
                </a:tc>
                <a:extLst>
                  <a:ext uri="{0D108BD9-81ED-4DB2-BD59-A6C34878D82A}">
                    <a16:rowId xmlns:a16="http://schemas.microsoft.com/office/drawing/2014/main" val="3349261317"/>
                  </a:ext>
                </a:extLst>
              </a:tr>
              <a:tr h="349173">
                <a:tc>
                  <a:txBody>
                    <a:bodyPr/>
                    <a:lstStyle/>
                    <a:p>
                      <a:pPr marL="0" algn="l" rtl="0" eaLnBrk="1" latinLnBrk="0" hangingPunct="1">
                        <a:spcBef>
                          <a:spcPts val="0"/>
                        </a:spcBef>
                        <a:spcAft>
                          <a:spcPts val="0"/>
                        </a:spcAft>
                      </a:pPr>
                      <a:r>
                        <a:rPr lang="nl-BE" sz="1100" kern="1200">
                          <a:effectLst/>
                        </a:rPr>
                        <a:t>Vorm</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camelCase</a:t>
                      </a:r>
                      <a:endParaRPr lang="en-US"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lowerCamelCase </a:t>
                      </a:r>
                      <a:endParaRPr lang="en-US"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camelCase</a:t>
                      </a:r>
                      <a:endParaRPr lang="en-US" sz="1100">
                        <a:effectLst/>
                      </a:endParaRPr>
                    </a:p>
                  </a:txBody>
                  <a:tcPr marL="0" marR="0" marT="0" marB="0" anchor="ctr"/>
                </a:tc>
                <a:extLst>
                  <a:ext uri="{0D108BD9-81ED-4DB2-BD59-A6C34878D82A}">
                    <a16:rowId xmlns:a16="http://schemas.microsoft.com/office/drawing/2014/main" val="4133643273"/>
                  </a:ext>
                </a:extLst>
              </a:tr>
              <a:tr h="611053">
                <a:tc>
                  <a:txBody>
                    <a:bodyPr/>
                    <a:lstStyle/>
                    <a:p>
                      <a:pPr marL="0" algn="l" rtl="0" eaLnBrk="1" latinLnBrk="0" hangingPunct="1">
                        <a:spcBef>
                          <a:spcPts val="0"/>
                        </a:spcBef>
                        <a:spcAft>
                          <a:spcPts val="0"/>
                        </a:spcAft>
                      </a:pPr>
                      <a:r>
                        <a:rPr lang="nl-BE" sz="1100" kern="1200">
                          <a:effectLst/>
                        </a:rPr>
                        <a:t>Toegelaten characters</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a:t>
                      </a: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en-US" sz="1050" kern="1200">
                          <a:effectLst/>
                        </a:rPr>
                        <a:t>Do not use underscores (_), hyphens (-) or dots (.) in a property name, nor use a digit as first letter.</a:t>
                      </a:r>
                      <a:endParaRPr lang="en-US" sz="105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050" kern="1200">
                          <a:effectLst/>
                        </a:rPr>
                        <a:t>geen dots (.), niet starten met een cijfer</a:t>
                      </a:r>
                      <a:endParaRPr lang="en-US" sz="1050">
                        <a:effectLst/>
                      </a:endParaRPr>
                    </a:p>
                    <a:p>
                      <a:pPr marL="0" algn="l" rtl="0" eaLnBrk="1" latinLnBrk="0" hangingPunct="1">
                        <a:spcBef>
                          <a:spcPts val="0"/>
                        </a:spcBef>
                        <a:spcAft>
                          <a:spcPts val="0"/>
                        </a:spcAft>
                      </a:pPr>
                      <a:endParaRPr lang="en-US" sz="1000">
                        <a:effectLst/>
                      </a:endParaRPr>
                    </a:p>
                  </a:txBody>
                  <a:tcPr marL="0" marR="0" marT="0" marB="0" anchor="ctr"/>
                </a:tc>
                <a:extLst>
                  <a:ext uri="{0D108BD9-81ED-4DB2-BD59-A6C34878D82A}">
                    <a16:rowId xmlns:a16="http://schemas.microsoft.com/office/drawing/2014/main" val="1206759385"/>
                  </a:ext>
                </a:extLst>
              </a:tr>
              <a:tr h="558677">
                <a:tc>
                  <a:txBody>
                    <a:bodyPr/>
                    <a:lstStyle/>
                    <a:p>
                      <a:pPr marL="0" algn="l" rtl="0" eaLnBrk="1" latinLnBrk="0" hangingPunct="1">
                        <a:spcBef>
                          <a:spcPts val="0"/>
                        </a:spcBef>
                        <a:spcAft>
                          <a:spcPts val="0"/>
                        </a:spcAft>
                      </a:pPr>
                      <a:r>
                        <a:rPr lang="nl-BE" sz="1100" kern="1200">
                          <a:effectLst/>
                        </a:rPr>
                        <a:t>Bijkomende adviezen</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a:t>
                      </a: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en-US" sz="900" kern="1200">
                          <a:effectLst/>
                        </a:rPr>
                        <a:t>Overly generic terms like info(rmation) and data SHOULD NOT be used as property name or as part of it.</a:t>
                      </a:r>
                      <a:endParaRPr lang="en-US" sz="900">
                        <a:effectLst/>
                      </a:endParaRPr>
                    </a:p>
                  </a:txBody>
                  <a:tcPr marL="0" marR="0" marT="0" marB="0" anchor="ctr"/>
                </a:tc>
                <a:tc>
                  <a:txBody>
                    <a:bodyPr/>
                    <a:lstStyle/>
                    <a:p>
                      <a:pPr marL="0" algn="l" rtl="0" eaLnBrk="1" latinLnBrk="0" hangingPunct="1">
                        <a:spcBef>
                          <a:spcPts val="0"/>
                        </a:spcBef>
                        <a:spcAft>
                          <a:spcPts val="0"/>
                        </a:spcAft>
                      </a:pPr>
                      <a:r>
                        <a:rPr lang="en-US" sz="1050" kern="1200">
                          <a:effectLst/>
                        </a:rPr>
                        <a:t>-</a:t>
                      </a:r>
                      <a:endParaRPr lang="en-US" sz="1050">
                        <a:effectLst/>
                      </a:endParaRPr>
                    </a:p>
                  </a:txBody>
                  <a:tcPr marL="0" marR="0" marT="0" marB="0" anchor="ctr"/>
                </a:tc>
                <a:extLst>
                  <a:ext uri="{0D108BD9-81ED-4DB2-BD59-A6C34878D82A}">
                    <a16:rowId xmlns:a16="http://schemas.microsoft.com/office/drawing/2014/main" val="3665908743"/>
                  </a:ext>
                </a:extLst>
              </a:tr>
              <a:tr h="1414154">
                <a:tc>
                  <a:txBody>
                    <a:bodyPr/>
                    <a:lstStyle/>
                    <a:p>
                      <a:pPr marL="0" algn="l" rtl="0" eaLnBrk="1" latinLnBrk="0" hangingPunct="1">
                        <a:spcBef>
                          <a:spcPts val="0"/>
                        </a:spcBef>
                        <a:spcAft>
                          <a:spcPts val="0"/>
                        </a:spcAft>
                      </a:pPr>
                      <a:r>
                        <a:rPr lang="nl-BE" sz="1100" kern="1200">
                          <a:effectLst/>
                        </a:rPr>
                        <a:t>Aanwezigheid van attributen en nulwaarden</a:t>
                      </a:r>
                      <a:endParaRPr lang="nl-BE" sz="1100">
                        <a:effectLst/>
                      </a:endParaRPr>
                    </a:p>
                  </a:txBody>
                  <a:tcPr marL="0" marR="0" marT="0" marB="0" anchor="ctr"/>
                </a:tc>
                <a:tc>
                  <a:txBody>
                    <a:bodyPr/>
                    <a:lstStyle/>
                    <a:p>
                      <a:pPr marL="0" algn="l" rtl="0" eaLnBrk="1" latinLnBrk="0" hangingPunct="1">
                        <a:spcBef>
                          <a:spcPts val="0"/>
                        </a:spcBef>
                        <a:spcAft>
                          <a:spcPts val="0"/>
                        </a:spcAft>
                      </a:pPr>
                      <a:r>
                        <a:rPr lang="nl-NL" sz="1050" kern="1200">
                          <a:effectLst/>
                        </a:rPr>
                        <a:t>Indien een object niet beschikbaar is en verplicht terug te geven is volgens het domein, heeft het de waarde null. </a:t>
                      </a:r>
                      <a:endParaRPr lang="nl-NL" sz="1050">
                        <a:effectLst/>
                      </a:endParaRPr>
                    </a:p>
                  </a:txBody>
                  <a:tcPr marL="0" marR="0" marT="0" marB="0" anchor="ctr"/>
                </a:tc>
                <a:tc>
                  <a:txBody>
                    <a:bodyPr/>
                    <a:lstStyle/>
                    <a:p>
                      <a:pPr marL="0" indent="0" algn="l" rtl="0" eaLnBrk="1" latinLnBrk="0" hangingPunct="1">
                        <a:spcBef>
                          <a:spcPts val="0"/>
                        </a:spcBef>
                        <a:spcAft>
                          <a:spcPts val="0"/>
                        </a:spcAft>
                      </a:pPr>
                      <a:r>
                        <a:rPr lang="en-US" sz="1050" kern="1200">
                          <a:effectLst/>
                        </a:rPr>
                        <a:t>Properties with a null value SHOULD be stripped from the JSON message.</a:t>
                      </a:r>
                      <a:endParaRPr lang="en-US" sz="1050">
                        <a:effectLst/>
                      </a:endParaRPr>
                    </a:p>
                    <a:p>
                      <a:pPr marL="0" algn="l" rtl="0" eaLnBrk="1" latinLnBrk="0" hangingPunct="1">
                        <a:spcBef>
                          <a:spcPts val="0"/>
                        </a:spcBef>
                        <a:spcAft>
                          <a:spcPts val="0"/>
                        </a:spcAft>
                      </a:pPr>
                      <a:r>
                        <a:rPr lang="en-US" sz="700" kern="1200">
                          <a:effectLst/>
                        </a:rPr>
                        <a:t>A notable exception to this rule are JSON Merge Patch requests, in which a null value indicates the removal of a JSON property.</a:t>
                      </a:r>
                      <a:endParaRPr lang="en-US" sz="700">
                        <a:effectLst/>
                      </a:endParaRPr>
                    </a:p>
                    <a:p>
                      <a:pPr marL="0" algn="l" rtl="0" eaLnBrk="1" latinLnBrk="0" hangingPunct="1">
                        <a:spcBef>
                          <a:spcPts val="0"/>
                        </a:spcBef>
                        <a:spcAft>
                          <a:spcPts val="0"/>
                        </a:spcAft>
                      </a:pPr>
                      <a:r>
                        <a:rPr lang="en-US" sz="700" kern="1200">
                          <a:effectLst/>
                        </a:rPr>
                        <a:t>Note that this rule doesn’t apply to empty values (e.g. empty strings "" or empty arrays []) as they are considered different from a null value.</a:t>
                      </a:r>
                      <a:endParaRPr lang="en-US" sz="700">
                        <a:effectLst/>
                      </a:endParaRPr>
                    </a:p>
                  </a:txBody>
                  <a:tcPr marL="0" marR="0" marT="0" marB="0" anchor="ctr"/>
                </a:tc>
                <a:tc>
                  <a:txBody>
                    <a:bodyPr/>
                    <a:lstStyle/>
                    <a:p>
                      <a:pPr marL="0" algn="l" rtl="0" eaLnBrk="1" latinLnBrk="0" hangingPunct="1">
                        <a:spcBef>
                          <a:spcPts val="0"/>
                        </a:spcBef>
                        <a:spcAft>
                          <a:spcPts val="0"/>
                        </a:spcAft>
                      </a:pPr>
                      <a:r>
                        <a:rPr lang="nl-NL" sz="1050" kern="1200">
                          <a:effectLst/>
                        </a:rPr>
                        <a:t>attribuut is optioneel indien de value geen meerwaarde heeft EN waarde null heeft</a:t>
                      </a:r>
                      <a:endParaRPr lang="nl-NL" sz="1050">
                        <a:effectLst/>
                      </a:endParaRPr>
                    </a:p>
                  </a:txBody>
                  <a:tcPr marL="0" marR="0" marT="0" marB="0" anchor="ctr"/>
                </a:tc>
                <a:extLst>
                  <a:ext uri="{0D108BD9-81ED-4DB2-BD59-A6C34878D82A}">
                    <a16:rowId xmlns:a16="http://schemas.microsoft.com/office/drawing/2014/main" val="2415980180"/>
                  </a:ext>
                </a:extLst>
              </a:tr>
            </a:tbl>
          </a:graphicData>
        </a:graphic>
      </p:graphicFrame>
    </p:spTree>
    <p:extLst>
      <p:ext uri="{BB962C8B-B14F-4D97-AF65-F5344CB8AC3E}">
        <p14:creationId xmlns:p14="http://schemas.microsoft.com/office/powerpoint/2010/main" val="64332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200">
                <a:solidFill>
                  <a:srgbClr val="373636"/>
                </a:solidFill>
                <a:latin typeface="FlandersArtSans-Regular"/>
              </a:rPr>
              <a:t>Bouwblok payload waarde afspraken</a:t>
            </a:r>
            <a:r>
              <a:rPr lang="en-US" sz="8000" b="1">
                <a:solidFill>
                  <a:srgbClr val="FFE615"/>
                </a:solidFill>
                <a:latin typeface="FlandersArtSans-Regular"/>
              </a:rPr>
              <a:t>.</a:t>
            </a:r>
            <a:endParaRPr lang="en-US" sz="8000">
              <a:latin typeface="FlandersArtSans-Regular"/>
            </a:endParaRPr>
          </a:p>
        </p:txBody>
      </p:sp>
      <p:graphicFrame>
        <p:nvGraphicFramePr>
          <p:cNvPr id="5" name="Table 4">
            <a:extLst>
              <a:ext uri="{FF2B5EF4-FFF2-40B4-BE49-F238E27FC236}">
                <a16:creationId xmlns:a16="http://schemas.microsoft.com/office/drawing/2014/main" id="{0DFDEFE5-11FF-40DD-AFB2-B3F42A2719E5}"/>
              </a:ext>
            </a:extLst>
          </p:cNvPr>
          <p:cNvGraphicFramePr>
            <a:graphicFrameLocks noGrp="1"/>
          </p:cNvGraphicFramePr>
          <p:nvPr>
            <p:extLst>
              <p:ext uri="{D42A27DB-BD31-4B8C-83A1-F6EECF244321}">
                <p14:modId xmlns:p14="http://schemas.microsoft.com/office/powerpoint/2010/main" val="1605895627"/>
              </p:ext>
            </p:extLst>
          </p:nvPr>
        </p:nvGraphicFramePr>
        <p:xfrm>
          <a:off x="627063" y="1317900"/>
          <a:ext cx="7934352" cy="3058941"/>
        </p:xfrm>
        <a:graphic>
          <a:graphicData uri="http://schemas.openxmlformats.org/drawingml/2006/table">
            <a:tbl>
              <a:tblPr firstRow="1" bandRow="1">
                <a:tableStyleId>{69C7853C-536D-4A76-A0AE-DD22124D55A5}</a:tableStyleId>
              </a:tblPr>
              <a:tblGrid>
                <a:gridCol w="1983588">
                  <a:extLst>
                    <a:ext uri="{9D8B030D-6E8A-4147-A177-3AD203B41FA5}">
                      <a16:colId xmlns:a16="http://schemas.microsoft.com/office/drawing/2014/main" val="1596439048"/>
                    </a:ext>
                  </a:extLst>
                </a:gridCol>
                <a:gridCol w="1983588">
                  <a:extLst>
                    <a:ext uri="{9D8B030D-6E8A-4147-A177-3AD203B41FA5}">
                      <a16:colId xmlns:a16="http://schemas.microsoft.com/office/drawing/2014/main" val="3926351097"/>
                    </a:ext>
                  </a:extLst>
                </a:gridCol>
                <a:gridCol w="1983588">
                  <a:extLst>
                    <a:ext uri="{9D8B030D-6E8A-4147-A177-3AD203B41FA5}">
                      <a16:colId xmlns:a16="http://schemas.microsoft.com/office/drawing/2014/main" val="1730577071"/>
                    </a:ext>
                  </a:extLst>
                </a:gridCol>
                <a:gridCol w="1983588">
                  <a:extLst>
                    <a:ext uri="{9D8B030D-6E8A-4147-A177-3AD203B41FA5}">
                      <a16:colId xmlns:a16="http://schemas.microsoft.com/office/drawing/2014/main" val="3353232469"/>
                    </a:ext>
                  </a:extLst>
                </a:gridCol>
              </a:tblGrid>
              <a:tr h="428929">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1760370020"/>
                  </a:ext>
                </a:extLst>
              </a:tr>
              <a:tr h="428929">
                <a:tc>
                  <a:txBody>
                    <a:bodyPr/>
                    <a:lstStyle/>
                    <a:p>
                      <a:pPr marL="0" algn="l" rtl="0" eaLnBrk="1" latinLnBrk="0" hangingPunct="1">
                        <a:spcBef>
                          <a:spcPts val="0"/>
                        </a:spcBef>
                        <a:spcAft>
                          <a:spcPts val="0"/>
                        </a:spcAft>
                      </a:pPr>
                      <a:r>
                        <a:rPr lang="nl-BE" sz="1200" kern="1200">
                          <a:effectLst/>
                        </a:rPr>
                        <a:t>quotes</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t>
                      </a:r>
                      <a:endParaRPr lang="en-US"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dubbele quotes</a:t>
                      </a:r>
                      <a:endParaRPr lang="en-US" sz="1200">
                        <a:effectLst/>
                      </a:endParaRPr>
                    </a:p>
                  </a:txBody>
                  <a:tcPr marL="0" marR="0" marT="0" marB="0" anchor="ctr"/>
                </a:tc>
                <a:extLst>
                  <a:ext uri="{0D108BD9-81ED-4DB2-BD59-A6C34878D82A}">
                    <a16:rowId xmlns:a16="http://schemas.microsoft.com/office/drawing/2014/main" val="2150850157"/>
                  </a:ext>
                </a:extLst>
              </a:tr>
              <a:tr h="485367">
                <a:tc>
                  <a:txBody>
                    <a:bodyPr/>
                    <a:lstStyle/>
                    <a:p>
                      <a:pPr marL="0" algn="l" rtl="0" eaLnBrk="1" latinLnBrk="0" hangingPunct="1">
                        <a:spcBef>
                          <a:spcPts val="0"/>
                        </a:spcBef>
                        <a:spcAft>
                          <a:spcPts val="0"/>
                        </a:spcAft>
                      </a:pPr>
                      <a:r>
                        <a:rPr lang="nl-BE" sz="1200" kern="1200">
                          <a:effectLst/>
                        </a:rPr>
                        <a:t>arrays</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a:t>
                      </a:r>
                      <a:endParaRPr lang="nl-BE" sz="1050">
                        <a:effectLst/>
                      </a:endParaRPr>
                    </a:p>
                  </a:txBody>
                  <a:tcPr marL="0" marR="0" marT="0" marB="0" anchor="ctr"/>
                </a:tc>
                <a:tc>
                  <a:txBody>
                    <a:bodyPr/>
                    <a:lstStyle/>
                    <a:p>
                      <a:pPr marL="0" algn="l" rtl="0" eaLnBrk="1" latinLnBrk="0" hangingPunct="1">
                        <a:spcBef>
                          <a:spcPts val="0"/>
                        </a:spcBef>
                        <a:spcAft>
                          <a:spcPts val="0"/>
                        </a:spcAft>
                      </a:pPr>
                      <a:r>
                        <a:rPr lang="nl-NL" sz="1200" kern="1200">
                          <a:effectLst/>
                        </a:rPr>
                        <a:t>Arrays worden altijd geëncapsuleerd in een object</a:t>
                      </a:r>
                      <a:endParaRPr lang="nl-NL" sz="1200">
                        <a:effectLst/>
                      </a:endParaRPr>
                    </a:p>
                  </a:txBody>
                  <a:tcPr marL="0" marR="0" marT="0" marB="0" anchor="ctr"/>
                </a:tc>
                <a:extLst>
                  <a:ext uri="{0D108BD9-81ED-4DB2-BD59-A6C34878D82A}">
                    <a16:rowId xmlns:a16="http://schemas.microsoft.com/office/drawing/2014/main" val="1776816123"/>
                  </a:ext>
                </a:extLst>
              </a:tr>
              <a:tr h="428929">
                <a:tc>
                  <a:txBody>
                    <a:bodyPr/>
                    <a:lstStyle/>
                    <a:p>
                      <a:pPr marL="0" algn="l" rtl="0" eaLnBrk="1" latinLnBrk="0" hangingPunct="1">
                        <a:spcBef>
                          <a:spcPts val="0"/>
                        </a:spcBef>
                        <a:spcAft>
                          <a:spcPts val="0"/>
                        </a:spcAft>
                      </a:pPr>
                      <a:r>
                        <a:rPr lang="nl-BE" sz="1200" kern="1200">
                          <a:effectLst/>
                        </a:rPr>
                        <a:t>Lege waarden</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en-US" sz="1100" kern="1200">
                          <a:effectLst/>
                        </a:rPr>
                        <a:t>empty strings "" or empty arrays [] are different from null</a:t>
                      </a:r>
                      <a:endParaRPr lang="en-US" sz="1100">
                        <a:effectLst/>
                      </a:endParaRPr>
                    </a:p>
                  </a:txBody>
                  <a:tcPr marL="0" marR="0" marT="0" marB="0" anchor="ctr"/>
                </a:tc>
                <a:tc>
                  <a:txBody>
                    <a:bodyPr/>
                    <a:lstStyle/>
                    <a:p>
                      <a:pPr marL="0" marR="0" indent="0" algn="l" rtl="0" eaLnBrk="1" fontAlgn="auto"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3464025939"/>
                  </a:ext>
                </a:extLst>
              </a:tr>
              <a:tr h="428929">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3332629014"/>
                  </a:ext>
                </a:extLst>
              </a:tr>
              <a:tr h="428929">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1128963877"/>
                  </a:ext>
                </a:extLst>
              </a:tr>
              <a:tr h="428929">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3031073011"/>
                  </a:ext>
                </a:extLst>
              </a:tr>
            </a:tbl>
          </a:graphicData>
        </a:graphic>
      </p:graphicFrame>
    </p:spTree>
    <p:extLst>
      <p:ext uri="{BB962C8B-B14F-4D97-AF65-F5344CB8AC3E}">
        <p14:creationId xmlns:p14="http://schemas.microsoft.com/office/powerpoint/2010/main" val="3290074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200">
                <a:solidFill>
                  <a:srgbClr val="373636"/>
                </a:solidFill>
                <a:latin typeface="FlandersArtSans-Regular"/>
              </a:rPr>
              <a:t>Bouwblok payload waarde afspraken</a:t>
            </a:r>
            <a:r>
              <a:rPr lang="en-US" sz="8000" b="1">
                <a:solidFill>
                  <a:srgbClr val="FFE615"/>
                </a:solidFill>
                <a:latin typeface="FlandersArtSans-Regular"/>
              </a:rPr>
              <a:t>.</a:t>
            </a:r>
            <a:endParaRPr lang="en-US" sz="8000">
              <a:latin typeface="FlandersArtSans-Regular"/>
            </a:endParaRPr>
          </a:p>
        </p:txBody>
      </p:sp>
      <p:graphicFrame>
        <p:nvGraphicFramePr>
          <p:cNvPr id="4" name="Table 3">
            <a:extLst>
              <a:ext uri="{FF2B5EF4-FFF2-40B4-BE49-F238E27FC236}">
                <a16:creationId xmlns:a16="http://schemas.microsoft.com/office/drawing/2014/main" id="{2D74BC2C-2039-4674-947B-96A230F5FE93}"/>
              </a:ext>
            </a:extLst>
          </p:cNvPr>
          <p:cNvGraphicFramePr>
            <a:graphicFrameLocks noGrp="1"/>
          </p:cNvGraphicFramePr>
          <p:nvPr>
            <p:extLst>
              <p:ext uri="{D42A27DB-BD31-4B8C-83A1-F6EECF244321}">
                <p14:modId xmlns:p14="http://schemas.microsoft.com/office/powerpoint/2010/main" val="177645618"/>
              </p:ext>
            </p:extLst>
          </p:nvPr>
        </p:nvGraphicFramePr>
        <p:xfrm>
          <a:off x="476250" y="992187"/>
          <a:ext cx="8393968" cy="4047186"/>
        </p:xfrm>
        <a:graphic>
          <a:graphicData uri="http://schemas.openxmlformats.org/drawingml/2006/table">
            <a:tbl>
              <a:tblPr firstRow="1" bandRow="1">
                <a:tableStyleId>{69C7853C-536D-4A76-A0AE-DD22124D55A5}</a:tableStyleId>
              </a:tblPr>
              <a:tblGrid>
                <a:gridCol w="2098492">
                  <a:extLst>
                    <a:ext uri="{9D8B030D-6E8A-4147-A177-3AD203B41FA5}">
                      <a16:colId xmlns:a16="http://schemas.microsoft.com/office/drawing/2014/main" val="2819571621"/>
                    </a:ext>
                  </a:extLst>
                </a:gridCol>
                <a:gridCol w="2098492">
                  <a:extLst>
                    <a:ext uri="{9D8B030D-6E8A-4147-A177-3AD203B41FA5}">
                      <a16:colId xmlns:a16="http://schemas.microsoft.com/office/drawing/2014/main" val="833018321"/>
                    </a:ext>
                  </a:extLst>
                </a:gridCol>
                <a:gridCol w="2098492">
                  <a:extLst>
                    <a:ext uri="{9D8B030D-6E8A-4147-A177-3AD203B41FA5}">
                      <a16:colId xmlns:a16="http://schemas.microsoft.com/office/drawing/2014/main" val="597379261"/>
                    </a:ext>
                  </a:extLst>
                </a:gridCol>
                <a:gridCol w="2098492">
                  <a:extLst>
                    <a:ext uri="{9D8B030D-6E8A-4147-A177-3AD203B41FA5}">
                      <a16:colId xmlns:a16="http://schemas.microsoft.com/office/drawing/2014/main" val="1258631726"/>
                    </a:ext>
                  </a:extLst>
                </a:gridCol>
              </a:tblGrid>
              <a:tr h="218281">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2668665533"/>
                  </a:ext>
                </a:extLst>
              </a:tr>
              <a:tr h="378875">
                <a:tc>
                  <a:txBody>
                    <a:bodyPr/>
                    <a:lstStyle/>
                    <a:p>
                      <a:pPr marL="0" algn="l" rtl="0" eaLnBrk="1" latinLnBrk="0" hangingPunct="1">
                        <a:spcBef>
                          <a:spcPts val="0"/>
                        </a:spcBef>
                        <a:spcAft>
                          <a:spcPts val="0"/>
                        </a:spcAft>
                      </a:pPr>
                      <a:r>
                        <a:rPr lang="nl-BE" sz="1200" kern="1200">
                          <a:effectLst/>
                        </a:rPr>
                        <a:t>Datum &amp; tijd</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ISO8601</a:t>
                      </a: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ISO 8601</a:t>
                      </a:r>
                      <a:endParaRPr lang="en-US" sz="1200">
                        <a:effectLst/>
                      </a:endParaRPr>
                    </a:p>
                    <a:p>
                      <a:pPr marL="0" algn="l" rtl="0" eaLnBrk="1" latinLnBrk="0" hangingPunct="1">
                        <a:spcBef>
                          <a:spcPts val="0"/>
                        </a:spcBef>
                        <a:spcAft>
                          <a:spcPts val="0"/>
                        </a:spcAft>
                      </a:pPr>
                      <a:r>
                        <a:rPr lang="en-US" sz="1050" kern="1200">
                          <a:effectLst/>
                        </a:rPr>
                        <a:t>(verwijzingen naar RFC3339)</a:t>
                      </a:r>
                      <a:endParaRPr lang="en-US" sz="105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RFC3339</a:t>
                      </a:r>
                      <a:endParaRPr lang="en-US" sz="1200">
                        <a:effectLst/>
                      </a:endParaRPr>
                    </a:p>
                  </a:txBody>
                  <a:tcPr marL="0" marR="0" marT="0" marB="0" anchor="ctr"/>
                </a:tc>
                <a:extLst>
                  <a:ext uri="{0D108BD9-81ED-4DB2-BD59-A6C34878D82A}">
                    <a16:rowId xmlns:a16="http://schemas.microsoft.com/office/drawing/2014/main" val="517328388"/>
                  </a:ext>
                </a:extLst>
              </a:tr>
              <a:tr h="1136630">
                <a:tc>
                  <a:txBody>
                    <a:bodyPr/>
                    <a:lstStyle/>
                    <a:p>
                      <a:pPr marL="0" algn="l" rtl="0" eaLnBrk="1" latinLnBrk="0" hangingPunct="1">
                        <a:spcBef>
                          <a:spcPts val="0"/>
                        </a:spcBef>
                        <a:spcAft>
                          <a:spcPts val="0"/>
                        </a:spcAft>
                      </a:pPr>
                      <a:r>
                        <a:rPr lang="nl-BE" sz="1200" kern="1200">
                          <a:effectLst/>
                        </a:rPr>
                        <a:t>Datum &amp; tijd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NL" sz="1100" kern="1200">
                          <a:effectLst/>
                        </a:rPr>
                        <a:t>Tijdstippen die deel uitmaken van een respons worden genormaliseerd teruggegeven als UTC met tijdzone informatie.</a:t>
                      </a:r>
                      <a:endParaRPr lang="nl-NL" sz="110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000" kern="1200">
                          <a:effectLst/>
                          <a:hlinkClick r:id="rId3"/>
                        </a:rPr>
                        <a:t>https://github.com/digipolisantwerpdocumentation/api-requirements#datums-en-timestamps</a:t>
                      </a:r>
                      <a:endParaRPr lang="en-US" sz="1000">
                        <a:effectLst/>
                      </a:endParaRPr>
                    </a:p>
                    <a:p>
                      <a:pPr marL="283210" marR="0" indent="-283210" algn="l" rtl="0" eaLnBrk="1" fontAlgn="auto" latinLnBrk="0" hangingPunct="1">
                        <a:spcBef>
                          <a:spcPts val="0"/>
                        </a:spcBef>
                        <a:spcAft>
                          <a:spcPts val="0"/>
                        </a:spcAft>
                      </a:pPr>
                      <a:r>
                        <a:rPr lang="en-US" sz="1000" kern="1200">
                          <a:effectLst/>
                        </a:rPr>
                        <a:t>Aanvaard eender welke tijdzone</a:t>
                      </a:r>
                      <a:endParaRPr lang="en-US" sz="1000">
                        <a:effectLst/>
                      </a:endParaRPr>
                    </a:p>
                    <a:p>
                      <a:pPr marL="283210" marR="0" indent="-283210" algn="l" rtl="0" eaLnBrk="1" fontAlgn="auto" latinLnBrk="0" hangingPunct="1">
                        <a:spcBef>
                          <a:spcPts val="0"/>
                        </a:spcBef>
                        <a:spcAft>
                          <a:spcPts val="0"/>
                        </a:spcAft>
                      </a:pPr>
                      <a:r>
                        <a:rPr lang="en-US" sz="1000" kern="1200">
                          <a:effectLst/>
                        </a:rPr>
                        <a:t>Werk met UTC</a:t>
                      </a:r>
                      <a:endParaRPr lang="en-US" sz="1000">
                        <a:effectLst/>
                      </a:endParaRPr>
                    </a:p>
                    <a:p>
                      <a:pPr marL="283210" marR="0" indent="-283210" algn="l" rtl="0" eaLnBrk="1" fontAlgn="auto" latinLnBrk="0" hangingPunct="1">
                        <a:spcBef>
                          <a:spcPts val="0"/>
                        </a:spcBef>
                        <a:spcAft>
                          <a:spcPts val="0"/>
                        </a:spcAft>
                      </a:pPr>
                      <a:r>
                        <a:rPr lang="en-US" sz="1000" kern="1200">
                          <a:effectLst/>
                        </a:rPr>
                        <a:t>Geef UTC terug</a:t>
                      </a:r>
                      <a:endParaRPr lang="en-US" sz="1000">
                        <a:effectLst/>
                      </a:endParaRPr>
                    </a:p>
                    <a:p>
                      <a:pPr marL="283210" marR="0" indent="-283210" algn="l" rtl="0" eaLnBrk="1" fontAlgn="auto" latinLnBrk="0" hangingPunct="1">
                        <a:spcBef>
                          <a:spcPts val="0"/>
                        </a:spcBef>
                        <a:spcAft>
                          <a:spcPts val="0"/>
                        </a:spcAft>
                      </a:pPr>
                      <a:r>
                        <a:rPr lang="en-US" sz="1000" kern="1200">
                          <a:effectLst/>
                        </a:rPr>
                        <a:t>Gebruik enkel time indien nodig</a:t>
                      </a:r>
                      <a:endParaRPr lang="en-US" sz="1000">
                        <a:effectLst/>
                      </a:endParaRPr>
                    </a:p>
                  </a:txBody>
                  <a:tcPr marL="0" marR="0" marT="0" marB="0" anchor="ctr"/>
                </a:tc>
                <a:extLst>
                  <a:ext uri="{0D108BD9-81ED-4DB2-BD59-A6C34878D82A}">
                    <a16:rowId xmlns:a16="http://schemas.microsoft.com/office/drawing/2014/main" val="996767331"/>
                  </a:ext>
                </a:extLst>
              </a:tr>
              <a:tr h="378875">
                <a:tc>
                  <a:txBody>
                    <a:bodyPr/>
                    <a:lstStyle/>
                    <a:p>
                      <a:pPr marL="0" algn="l" rtl="0" eaLnBrk="1" latinLnBrk="0" hangingPunct="1">
                        <a:spcBef>
                          <a:spcPts val="0"/>
                        </a:spcBef>
                        <a:spcAft>
                          <a:spcPts val="0"/>
                        </a:spcAft>
                      </a:pPr>
                      <a:r>
                        <a:rPr lang="nl-BE" sz="1200" kern="1200">
                          <a:effectLst/>
                        </a:rPr>
                        <a:t>Duur(tijd)</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ISO8601</a:t>
                      </a:r>
                      <a:endParaRPr lang="en-US" sz="1100">
                        <a:effectLst/>
                      </a:endParaRPr>
                    </a:p>
                  </a:txBody>
                  <a:tcPr marL="0" marR="0" marT="0" marB="0" anchor="ctr"/>
                </a:tc>
                <a:extLst>
                  <a:ext uri="{0D108BD9-81ED-4DB2-BD59-A6C34878D82A}">
                    <a16:rowId xmlns:a16="http://schemas.microsoft.com/office/drawing/2014/main" val="1416423333"/>
                  </a:ext>
                </a:extLst>
              </a:tr>
              <a:tr h="428728">
                <a:tc>
                  <a:txBody>
                    <a:bodyPr/>
                    <a:lstStyle/>
                    <a:p>
                      <a:pPr marL="0" algn="l" rtl="0" eaLnBrk="1" latinLnBrk="0" hangingPunct="1">
                        <a:spcBef>
                          <a:spcPts val="0"/>
                        </a:spcBef>
                        <a:spcAft>
                          <a:spcPts val="0"/>
                        </a:spcAft>
                      </a:pPr>
                      <a:r>
                        <a:rPr lang="en-US" sz="1200" kern="1200">
                          <a:effectLst/>
                        </a:rPr>
                        <a:t>Codelijsten (land)</a:t>
                      </a:r>
                      <a:endParaRPr lang="en-US" sz="1200">
                        <a:effectLst/>
                      </a:endParaRPr>
                    </a:p>
                  </a:txBody>
                  <a:tcPr marL="0" marR="0" marT="0" marB="0" anchor="ctr"/>
                </a:tc>
                <a:tc>
                  <a:txBody>
                    <a:bodyPr/>
                    <a:lstStyle/>
                    <a:p>
                      <a:pPr marL="0" algn="l" rtl="0" eaLnBrk="1" latinLnBrk="0" hangingPunct="1">
                        <a:spcBef>
                          <a:spcPts val="0"/>
                        </a:spcBef>
                        <a:spcAft>
                          <a:spcPts val="0"/>
                        </a:spcAft>
                      </a:pPr>
                      <a:r>
                        <a:rPr lang="nl-NL" sz="900" kern="1200">
                          <a:effectLst/>
                        </a:rPr>
                        <a:t>Maak gebruik van de ISO 3166-1 2 lettercodes voor landen. Tenzij anders opgelegd door de project specifieke data afspraken</a:t>
                      </a:r>
                      <a:endParaRPr lang="nl-NL" sz="90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4132459108"/>
                  </a:ext>
                </a:extLst>
              </a:tr>
              <a:tr h="1007010">
                <a:tc>
                  <a:txBody>
                    <a:bodyPr/>
                    <a:lstStyle/>
                    <a:p>
                      <a:pPr marL="0" algn="l" rtl="0" eaLnBrk="1" latinLnBrk="0" hangingPunct="1">
                        <a:spcBef>
                          <a:spcPts val="0"/>
                        </a:spcBef>
                        <a:spcAft>
                          <a:spcPts val="0"/>
                        </a:spcAft>
                      </a:pPr>
                      <a:r>
                        <a:rPr lang="nl-BE" sz="1200" kern="1200">
                          <a:effectLst/>
                        </a:rPr>
                        <a:t>Codelijsten taal </a:t>
                      </a:r>
                      <a:endParaRPr lang="nl-BE" sz="1200">
                        <a:effectLst/>
                      </a:endParaRPr>
                    </a:p>
                  </a:txBody>
                  <a:tcPr marL="0" marR="0" marT="0" marB="0" anchor="ctr"/>
                </a:tc>
                <a:tc>
                  <a:txBody>
                    <a:bodyPr/>
                    <a:lstStyle/>
                    <a:p>
                      <a:pPr marL="0" algn="l" rtl="0" eaLnBrk="1" latinLnBrk="0" hangingPunct="1">
                        <a:spcBef>
                          <a:spcPts val="0"/>
                        </a:spcBef>
                        <a:spcAft>
                          <a:spcPts val="0"/>
                        </a:spcAft>
                      </a:pPr>
                      <a:r>
                        <a:rPr lang="nl-NL" sz="900" kern="1200">
                          <a:effectLst/>
                        </a:rPr>
                        <a:t>Maak gebruik van de ISO 639-1 2 lettercodes voor talen zoals gestipuleerd in </a:t>
                      </a:r>
                      <a:r>
                        <a:rPr lang="nl-NL" sz="900" kern="1200">
                          <a:effectLst/>
                          <a:hlinkClick r:id="rId4"/>
                        </a:rPr>
                        <a:t>https://tools.ietf.org/html/rfc5646</a:t>
                      </a:r>
                      <a:r>
                        <a:rPr lang="nl-NL" sz="900" kern="1200">
                          <a:effectLst/>
                        </a:rPr>
                        <a:t>. Volg voor meer specifieke taalbepalingen zoals nl-BE en fr-BE dezelfde standaard. Tenzij anders opgelegd door de project specifieke data afspraken</a:t>
                      </a:r>
                      <a:endParaRPr lang="nl-NL" sz="900">
                        <a:effectLst/>
                      </a:endParaRPr>
                    </a:p>
                  </a:txBody>
                  <a:tcPr marL="0" marR="0" marT="0" marB="0" anchor="ctr"/>
                </a:tc>
                <a:tc>
                  <a:txBody>
                    <a:bodyPr/>
                    <a:lstStyle/>
                    <a:p>
                      <a:pPr marL="0" indent="0" algn="l" rtl="0" eaLnBrk="1" latinLnBrk="0" hangingPunct="1">
                        <a:spcBef>
                          <a:spcPts val="0"/>
                        </a:spcBef>
                        <a:spcAft>
                          <a:spcPts val="0"/>
                        </a:spcAft>
                      </a:pPr>
                      <a:r>
                        <a:rPr lang="en-US" sz="1000" kern="1200">
                          <a:effectLst/>
                        </a:rPr>
                        <a:t>… language tag (</a:t>
                      </a:r>
                      <a:r>
                        <a:rPr lang="en-US" sz="1000" kern="1200">
                          <a:effectLst/>
                          <a:hlinkClick r:id="rId4"/>
                        </a:rPr>
                        <a:t>RFC 5646</a:t>
                      </a:r>
                      <a:r>
                        <a:rPr lang="en-US" sz="1000" kern="1200">
                          <a:effectLst/>
                        </a:rPr>
                        <a:t>), consisting of a </a:t>
                      </a:r>
                      <a:r>
                        <a:rPr lang="en-US" sz="1000" kern="1200">
                          <a:effectLst/>
                          <a:hlinkClick r:id="rId5"/>
                        </a:rPr>
                        <a:t>ISO 639-1</a:t>
                      </a:r>
                      <a:r>
                        <a:rPr lang="en-US" sz="1000" kern="1200">
                          <a:effectLst/>
                        </a:rPr>
                        <a:t> lowercase language code, … </a:t>
                      </a:r>
                      <a:endParaRPr lang="en-US" sz="10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2809952682"/>
                  </a:ext>
                </a:extLst>
              </a:tr>
              <a:tr h="378875">
                <a:tc>
                  <a:txBody>
                    <a:bodyPr/>
                    <a:lstStyle/>
                    <a:p>
                      <a:pPr marL="0" algn="l" rtl="0" eaLnBrk="1" latinLnBrk="0" hangingPunct="1">
                        <a:spcBef>
                          <a:spcPts val="0"/>
                        </a:spcBef>
                        <a:spcAft>
                          <a:spcPts val="0"/>
                        </a:spcAft>
                      </a:pPr>
                      <a:r>
                        <a:rPr lang="nl-BE" sz="1200" kern="1200">
                          <a:effectLst/>
                        </a:rPr>
                        <a:t>Geospatial data</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rfc7946</a:t>
                      </a:r>
                      <a:endParaRPr lang="en-US" sz="1100">
                        <a:effectLst/>
                      </a:endParaRPr>
                    </a:p>
                  </a:txBody>
                  <a:tcPr marL="0" marR="0" marT="0" marB="0" anchor="ctr"/>
                </a:tc>
                <a:extLst>
                  <a:ext uri="{0D108BD9-81ED-4DB2-BD59-A6C34878D82A}">
                    <a16:rowId xmlns:a16="http://schemas.microsoft.com/office/drawing/2014/main" val="1786911616"/>
                  </a:ext>
                </a:extLst>
              </a:tr>
            </a:tbl>
          </a:graphicData>
        </a:graphic>
      </p:graphicFrame>
    </p:spTree>
    <p:extLst>
      <p:ext uri="{BB962C8B-B14F-4D97-AF65-F5344CB8AC3E}">
        <p14:creationId xmlns:p14="http://schemas.microsoft.com/office/powerpoint/2010/main" val="940093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200">
                <a:solidFill>
                  <a:srgbClr val="373636"/>
                </a:solidFill>
                <a:latin typeface="FlandersArtSans-Regular"/>
              </a:rPr>
              <a:t>Bouwblok payload attribuut afspraken</a:t>
            </a:r>
            <a:r>
              <a:rPr lang="en-US" sz="8000" b="1">
                <a:solidFill>
                  <a:srgbClr val="FFE615"/>
                </a:solidFill>
                <a:latin typeface="FlandersArtSans-Regular"/>
              </a:rPr>
              <a:t>.</a:t>
            </a:r>
            <a:endParaRPr lang="en-US" sz="8000">
              <a:latin typeface="FlandersArtSans-Regular"/>
            </a:endParaRPr>
          </a:p>
        </p:txBody>
      </p:sp>
      <p:graphicFrame>
        <p:nvGraphicFramePr>
          <p:cNvPr id="5" name="Table 4">
            <a:extLst>
              <a:ext uri="{FF2B5EF4-FFF2-40B4-BE49-F238E27FC236}">
                <a16:creationId xmlns:a16="http://schemas.microsoft.com/office/drawing/2014/main" id="{15396EEA-CBB6-4C94-A60D-32F5371B4B02}"/>
              </a:ext>
            </a:extLst>
          </p:cNvPr>
          <p:cNvGraphicFramePr>
            <a:graphicFrameLocks noGrp="1"/>
          </p:cNvGraphicFramePr>
          <p:nvPr>
            <p:extLst>
              <p:ext uri="{D42A27DB-BD31-4B8C-83A1-F6EECF244321}">
                <p14:modId xmlns:p14="http://schemas.microsoft.com/office/powerpoint/2010/main" val="4062105695"/>
              </p:ext>
            </p:extLst>
          </p:nvPr>
        </p:nvGraphicFramePr>
        <p:xfrm>
          <a:off x="436563" y="1090350"/>
          <a:ext cx="8659088" cy="3760261"/>
        </p:xfrm>
        <a:graphic>
          <a:graphicData uri="http://schemas.openxmlformats.org/drawingml/2006/table">
            <a:tbl>
              <a:tblPr firstRow="1" bandRow="1">
                <a:tableStyleId>{69C7853C-536D-4A76-A0AE-DD22124D55A5}</a:tableStyleId>
              </a:tblPr>
              <a:tblGrid>
                <a:gridCol w="2164772">
                  <a:extLst>
                    <a:ext uri="{9D8B030D-6E8A-4147-A177-3AD203B41FA5}">
                      <a16:colId xmlns:a16="http://schemas.microsoft.com/office/drawing/2014/main" val="2443829478"/>
                    </a:ext>
                  </a:extLst>
                </a:gridCol>
                <a:gridCol w="2164772">
                  <a:extLst>
                    <a:ext uri="{9D8B030D-6E8A-4147-A177-3AD203B41FA5}">
                      <a16:colId xmlns:a16="http://schemas.microsoft.com/office/drawing/2014/main" val="571241488"/>
                    </a:ext>
                  </a:extLst>
                </a:gridCol>
                <a:gridCol w="2164772">
                  <a:extLst>
                    <a:ext uri="{9D8B030D-6E8A-4147-A177-3AD203B41FA5}">
                      <a16:colId xmlns:a16="http://schemas.microsoft.com/office/drawing/2014/main" val="732033214"/>
                    </a:ext>
                  </a:extLst>
                </a:gridCol>
                <a:gridCol w="2164772">
                  <a:extLst>
                    <a:ext uri="{9D8B030D-6E8A-4147-A177-3AD203B41FA5}">
                      <a16:colId xmlns:a16="http://schemas.microsoft.com/office/drawing/2014/main" val="2094243434"/>
                    </a:ext>
                  </a:extLst>
                </a:gridCol>
              </a:tblGrid>
              <a:tr h="444875">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3031932971"/>
                  </a:ext>
                </a:extLst>
              </a:tr>
              <a:tr h="1207521">
                <a:tc>
                  <a:txBody>
                    <a:bodyPr/>
                    <a:lstStyle/>
                    <a:p>
                      <a:pPr marL="0" algn="l" rtl="0" eaLnBrk="1" latinLnBrk="0" hangingPunct="1">
                        <a:spcBef>
                          <a:spcPts val="0"/>
                        </a:spcBef>
                        <a:spcAft>
                          <a:spcPts val="0"/>
                        </a:spcAft>
                      </a:pPr>
                      <a:r>
                        <a:rPr lang="nl-BE" sz="1200" kern="1200">
                          <a:effectLst/>
                        </a:rPr>
                        <a:t>Attributen terminologie</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Volgens OSLO data standaarden</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 JSON property SHOULD refer to the business meaning of its value rather than how it is defined.</a:t>
                      </a:r>
                      <a:endParaRPr lang="en-US" sz="1200">
                        <a:effectLst/>
                      </a:endParaRPr>
                    </a:p>
                    <a:p>
                      <a:pPr marL="0" algn="l" rtl="0" eaLnBrk="1" latinLnBrk="0" hangingPunct="1">
                        <a:spcBef>
                          <a:spcPts val="0"/>
                        </a:spcBef>
                        <a:spcAft>
                          <a:spcPts val="0"/>
                        </a:spcAft>
                      </a:pPr>
                      <a:r>
                        <a:rPr lang="en-US" sz="1000" kern="1200">
                          <a:effectLst/>
                        </a:rPr>
                        <a:t>Overly generic terms like info(rmation) and data SHOULD NOT be used as property name or as part of it.</a:t>
                      </a:r>
                      <a:endParaRPr lang="en-US" sz="10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a:t>
                      </a:r>
                      <a:endParaRPr lang="nl-BE" sz="1200">
                        <a:effectLst/>
                      </a:endParaRPr>
                    </a:p>
                  </a:txBody>
                  <a:tcPr marL="0" marR="0" marT="0" marB="0" anchor="ctr"/>
                </a:tc>
                <a:extLst>
                  <a:ext uri="{0D108BD9-81ED-4DB2-BD59-A6C34878D82A}">
                    <a16:rowId xmlns:a16="http://schemas.microsoft.com/office/drawing/2014/main" val="2822425326"/>
                  </a:ext>
                </a:extLst>
              </a:tr>
              <a:tr h="529613">
                <a:tc>
                  <a:txBody>
                    <a:bodyPr/>
                    <a:lstStyle/>
                    <a:p>
                      <a:pPr marL="0" algn="l" rtl="0" eaLnBrk="1" latinLnBrk="0" hangingPunct="1">
                        <a:spcBef>
                          <a:spcPts val="0"/>
                        </a:spcBef>
                        <a:spcAft>
                          <a:spcPts val="0"/>
                        </a:spcAft>
                      </a:pPr>
                      <a:r>
                        <a:rPr lang="nl-BE" sz="1200" kern="1200">
                          <a:effectLst/>
                        </a:rPr>
                        <a:t>Attributen terminologie taal</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Geen voorkeur, maar wees consequent. Taalwetgeving is niet van toepassing.</a:t>
                      </a: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Engels</a:t>
                      </a:r>
                      <a:endParaRPr lang="nl-BE" sz="12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200" kern="1200">
                          <a:effectLst/>
                        </a:rPr>
                        <a:t>Engels</a:t>
                      </a:r>
                      <a:endParaRPr lang="en-US" sz="1200">
                        <a:effectLst/>
                      </a:endParaRPr>
                    </a:p>
                  </a:txBody>
                  <a:tcPr marL="0" marR="0" marT="0" marB="0" anchor="ctr"/>
                </a:tc>
                <a:extLst>
                  <a:ext uri="{0D108BD9-81ED-4DB2-BD59-A6C34878D82A}">
                    <a16:rowId xmlns:a16="http://schemas.microsoft.com/office/drawing/2014/main" val="891254245"/>
                  </a:ext>
                </a:extLst>
              </a:tr>
              <a:tr h="1578252">
                <a:tc>
                  <a:txBody>
                    <a:bodyPr/>
                    <a:lstStyle/>
                    <a:p>
                      <a:pPr marL="0" algn="l" rtl="0" eaLnBrk="1" latinLnBrk="0" hangingPunct="1">
                        <a:spcBef>
                          <a:spcPts val="0"/>
                        </a:spcBef>
                        <a:spcAft>
                          <a:spcPts val="0"/>
                        </a:spcAft>
                      </a:pPr>
                      <a:r>
                        <a:rPr lang="nl-BE" sz="1200" kern="1200">
                          <a:effectLst/>
                        </a:rPr>
                        <a:t>Identifiers</a:t>
                      </a:r>
                      <a:endParaRPr lang="nl-BE" sz="1200">
                        <a:effectLst/>
                      </a:endParaRPr>
                    </a:p>
                  </a:txBody>
                  <a:tcPr marL="0" marR="0" marT="0" marB="0" anchor="ctr"/>
                </a:tc>
                <a:tc>
                  <a:txBody>
                    <a:bodyPr/>
                    <a:lstStyle/>
                    <a:p>
                      <a:pPr marL="0" algn="l" rtl="0" eaLnBrk="1" latinLnBrk="0" hangingPunct="1">
                        <a:spcBef>
                          <a:spcPts val="0"/>
                        </a:spcBef>
                        <a:spcAft>
                          <a:spcPts val="0"/>
                        </a:spcAft>
                      </a:pPr>
                      <a:r>
                        <a:rPr lang="nl-NL" sz="1100" kern="1200">
                          <a:effectLst/>
                        </a:rPr>
                        <a:t>Het is verplicht om @id (indien de URI beschikbaar is) en @context verwijzing op te nemen voor OSLO²-governed entiteiten in de JSON payload van REST API's, zelf in services die al live staan</a:t>
                      </a:r>
                      <a:endParaRPr lang="nl-NL" sz="1100">
                        <a:effectLst/>
                      </a:endParaRPr>
                    </a:p>
                  </a:txBody>
                  <a:tcPr marL="0" marR="0" marT="0" marB="0" anchor="ctr"/>
                </a:tc>
                <a:tc>
                  <a:txBody>
                    <a:bodyPr/>
                    <a:lstStyle/>
                    <a:p>
                      <a:pPr marL="0" indent="0" algn="l" rtl="0" eaLnBrk="1" latinLnBrk="0" hangingPunct="1">
                        <a:spcBef>
                          <a:spcPts val="0"/>
                        </a:spcBef>
                        <a:spcAft>
                          <a:spcPts val="0"/>
                        </a:spcAft>
                      </a:pPr>
                      <a:r>
                        <a:rPr lang="en-US" sz="1100" kern="1200">
                          <a:effectLst/>
                        </a:rPr>
                        <a:t>The identifier should be named id unless there already exists another standardized name for the business identifier.</a:t>
                      </a:r>
                      <a:endParaRPr lang="en-US" sz="1100">
                        <a:effectLst/>
                      </a:endParaRPr>
                    </a:p>
                    <a:p>
                      <a:pPr marL="0" algn="l" rtl="0" eaLnBrk="1" latinLnBrk="0" hangingPunct="1">
                        <a:spcBef>
                          <a:spcPts val="0"/>
                        </a:spcBef>
                        <a:spcAft>
                          <a:spcPts val="0"/>
                        </a:spcAft>
                      </a:pPr>
                      <a:r>
                        <a:rPr lang="en-US" sz="900" kern="1200">
                          <a:effectLst/>
                        </a:rPr>
                        <a:t>In a JSON representation, it SHOULD NOT be prefixed unless the identifier is not of the resource on which the operation applies and there’s ambiguity.</a:t>
                      </a:r>
                      <a:endParaRPr lang="en-US" sz="900">
                        <a:effectLst/>
                      </a:endParaRPr>
                    </a:p>
                    <a:p>
                      <a:pPr marL="0" algn="l" rtl="0" eaLnBrk="1" latinLnBrk="0" hangingPunct="1">
                        <a:spcBef>
                          <a:spcPts val="0"/>
                        </a:spcBef>
                        <a:spcAft>
                          <a:spcPts val="0"/>
                        </a:spcAft>
                      </a:pPr>
                      <a:r>
                        <a:rPr lang="en-US" sz="900" kern="1200">
                          <a:effectLst/>
                        </a:rPr>
                        <a:t>If the identifier is used as path parameter, it should be prefixed by the resource type.</a:t>
                      </a:r>
                      <a:endParaRPr lang="en-US" sz="9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a:t>
                      </a:r>
                      <a:endParaRPr lang="en-US" sz="1100">
                        <a:effectLst/>
                      </a:endParaRPr>
                    </a:p>
                  </a:txBody>
                  <a:tcPr marL="0" marR="0" marT="0" marB="0" anchor="ctr"/>
                </a:tc>
                <a:extLst>
                  <a:ext uri="{0D108BD9-81ED-4DB2-BD59-A6C34878D82A}">
                    <a16:rowId xmlns:a16="http://schemas.microsoft.com/office/drawing/2014/main" val="537350996"/>
                  </a:ext>
                </a:extLst>
              </a:tr>
            </a:tbl>
          </a:graphicData>
        </a:graphic>
      </p:graphicFrame>
    </p:spTree>
    <p:extLst>
      <p:ext uri="{BB962C8B-B14F-4D97-AF65-F5344CB8AC3E}">
        <p14:creationId xmlns:p14="http://schemas.microsoft.com/office/powerpoint/2010/main" val="2718826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Payload representatie</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accent6">
                    <a:lumMod val="75000"/>
                  </a:schemeClr>
                </a:solidFill>
                <a:latin typeface="FlandersArtSans-Regular"/>
              </a:rPr>
              <a:t>Collectie </a:t>
            </a:r>
            <a:r>
              <a:rPr lang="en-US" sz="1800">
                <a:solidFill>
                  <a:schemeClr val="accent6">
                    <a:lumMod val="75000"/>
                  </a:schemeClr>
                </a:solidFill>
                <a:latin typeface="FlandersArtSans-Regular"/>
              </a:rPr>
              <a:t>representatie</a:t>
            </a:r>
          </a:p>
          <a:p>
            <a:pPr lvl="6"/>
            <a:endParaRPr lang="en-US" sz="1800">
              <a:solidFill>
                <a:schemeClr val="accent6">
                  <a:lumMod val="75000"/>
                </a:schemeClr>
              </a:solidFill>
              <a:latin typeface="FlandersArtSans-Regular"/>
            </a:endParaRPr>
          </a:p>
        </p:txBody>
      </p:sp>
    </p:spTree>
    <p:extLst>
      <p:ext uri="{BB962C8B-B14F-4D97-AF65-F5344CB8AC3E}">
        <p14:creationId xmlns:p14="http://schemas.microsoft.com/office/powerpoint/2010/main" val="574705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44484" y="-124353"/>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Collectie representatie</a:t>
            </a:r>
            <a:r>
              <a:rPr lang="en-US" sz="8000" b="1">
                <a:solidFill>
                  <a:srgbClr val="FFE615"/>
                </a:solidFill>
                <a:latin typeface="FlandersArtSans-Regular"/>
              </a:rPr>
              <a:t>.</a:t>
            </a:r>
            <a:endParaRPr lang="en-US" sz="8000">
              <a:latin typeface="FlandersArtSans-Regular"/>
            </a:endParaRPr>
          </a:p>
        </p:txBody>
      </p:sp>
      <p:pic>
        <p:nvPicPr>
          <p:cNvPr id="3" name="Picture 4">
            <a:extLst>
              <a:ext uri="{FF2B5EF4-FFF2-40B4-BE49-F238E27FC236}">
                <a16:creationId xmlns:a16="http://schemas.microsoft.com/office/drawing/2014/main" id="{A4BF4B41-B98E-46C7-BF01-9B24C9DDD193}"/>
              </a:ext>
            </a:extLst>
          </p:cNvPr>
          <p:cNvPicPr>
            <a:picLocks noChangeAspect="1"/>
          </p:cNvPicPr>
          <p:nvPr/>
        </p:nvPicPr>
        <p:blipFill>
          <a:blip r:embed="rId3"/>
          <a:stretch>
            <a:fillRect/>
          </a:stretch>
        </p:blipFill>
        <p:spPr>
          <a:xfrm>
            <a:off x="541338" y="1043897"/>
            <a:ext cx="6862762" cy="3936769"/>
          </a:xfrm>
          <a:prstGeom prst="rect">
            <a:avLst/>
          </a:prstGeom>
        </p:spPr>
      </p:pic>
    </p:spTree>
    <p:extLst>
      <p:ext uri="{BB962C8B-B14F-4D97-AF65-F5344CB8AC3E}">
        <p14:creationId xmlns:p14="http://schemas.microsoft.com/office/powerpoint/2010/main" val="3537481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Payload representatie</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accent6">
                    <a:lumMod val="75000"/>
                  </a:schemeClr>
                </a:solidFill>
                <a:latin typeface="FlandersArtSans-Regular"/>
              </a:rPr>
              <a:t>Controller </a:t>
            </a:r>
            <a:r>
              <a:rPr lang="en-US" sz="1800">
                <a:solidFill>
                  <a:schemeClr val="accent6">
                    <a:lumMod val="75000"/>
                  </a:schemeClr>
                </a:solidFill>
                <a:latin typeface="FlandersArtSans-Regular"/>
              </a:rPr>
              <a:t>representatie</a:t>
            </a:r>
          </a:p>
          <a:p>
            <a:pPr lvl="6"/>
            <a:endParaRPr lang="en-US" sz="1800">
              <a:solidFill>
                <a:schemeClr val="accent6">
                  <a:lumMod val="75000"/>
                </a:schemeClr>
              </a:solidFill>
              <a:latin typeface="FlandersArtSans-Regular"/>
            </a:endParaRPr>
          </a:p>
        </p:txBody>
      </p:sp>
    </p:spTree>
    <p:extLst>
      <p:ext uri="{BB962C8B-B14F-4D97-AF65-F5344CB8AC3E}">
        <p14:creationId xmlns:p14="http://schemas.microsoft.com/office/powerpoint/2010/main" val="3482239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1309479" y="1725833"/>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8800" dirty="0">
                <a:solidFill>
                  <a:srgbClr val="373636"/>
                </a:solidFill>
                <a:latin typeface="FlandersArtSans-Regular"/>
              </a:rPr>
              <a:t>API-landschap</a:t>
            </a:r>
            <a:r>
              <a:rPr lang="en-US" sz="9650" b="1" dirty="0">
                <a:solidFill>
                  <a:srgbClr val="FFE615"/>
                </a:solidFill>
                <a:latin typeface="FlandersArtSans-Regular"/>
              </a:rPr>
              <a:t>.</a:t>
            </a:r>
            <a:endParaRPr lang="en-US" sz="9650" dirty="0">
              <a:latin typeface="FlandersArtSans-Regular"/>
            </a:endParaRPr>
          </a:p>
        </p:txBody>
      </p:sp>
      <p:sp>
        <p:nvSpPr>
          <p:cNvPr id="3" name="TextBox 2">
            <a:extLst>
              <a:ext uri="{FF2B5EF4-FFF2-40B4-BE49-F238E27FC236}">
                <a16:creationId xmlns:a16="http://schemas.microsoft.com/office/drawing/2014/main" id="{E9192A05-DDC1-42B7-ACE0-2F17C0CB5E24}"/>
              </a:ext>
            </a:extLst>
          </p:cNvPr>
          <p:cNvSpPr txBox="1"/>
          <p:nvPr/>
        </p:nvSpPr>
        <p:spPr>
          <a:xfrm>
            <a:off x="1309479" y="3250406"/>
            <a:ext cx="1269899" cy="307777"/>
          </a:xfrm>
          <a:prstGeom prst="rect">
            <a:avLst/>
          </a:prstGeom>
          <a:noFill/>
        </p:spPr>
        <p:txBody>
          <a:bodyPr wrap="none" rtlCol="0">
            <a:spAutoFit/>
          </a:bodyPr>
          <a:lstStyle/>
          <a:p>
            <a:r>
              <a:rPr lang="nl-BE" dirty="0"/>
              <a:t>Een overzicht</a:t>
            </a:r>
          </a:p>
        </p:txBody>
      </p:sp>
    </p:spTree>
    <p:extLst>
      <p:ext uri="{BB962C8B-B14F-4D97-AF65-F5344CB8AC3E}">
        <p14:creationId xmlns:p14="http://schemas.microsoft.com/office/powerpoint/2010/main" val="1563797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A04D4E-30D5-497B-8B67-BACCF6809063}"/>
              </a:ext>
            </a:extLst>
          </p:cNvPr>
          <p:cNvSpPr>
            <a:spLocks noGrp="1"/>
          </p:cNvSpPr>
          <p:nvPr>
            <p:ph type="body" idx="1"/>
          </p:nvPr>
        </p:nvSpPr>
        <p:spPr>
          <a:xfrm>
            <a:off x="736480" y="1607680"/>
            <a:ext cx="7423031" cy="1221074"/>
          </a:xfrm>
        </p:spPr>
        <p:txBody>
          <a:bodyPr/>
          <a:lstStyle/>
          <a:p>
            <a:pPr>
              <a:buChar char="•"/>
            </a:pPr>
            <a:r>
              <a:rPr lang="en-US"/>
              <a:t>Geen specifieke afspraken voor payload beschreven</a:t>
            </a:r>
            <a:endParaRPr lang="en-US" b="1"/>
          </a:p>
          <a:p>
            <a:pPr lvl="1">
              <a:buChar char="•"/>
            </a:pPr>
            <a:endParaRPr lang="en-US"/>
          </a:p>
          <a:p>
            <a:pPr lvl="1">
              <a:buChar char="•"/>
            </a:pPr>
            <a:endParaRPr lang="en-US"/>
          </a:p>
          <a:p>
            <a:pPr lvl="1">
              <a:buChar char="•"/>
            </a:pPr>
            <a:endParaRPr lang="en-US"/>
          </a:p>
        </p:txBody>
      </p:sp>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30</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Controller representatie</a:t>
            </a:r>
            <a:r>
              <a:rPr lang="en-US" sz="8000" b="1">
                <a:solidFill>
                  <a:srgbClr val="FFE615"/>
                </a:solidFill>
                <a:latin typeface="FlandersArtSans-Regular"/>
              </a:rPr>
              <a:t>.</a:t>
            </a:r>
            <a:endParaRPr lang="en-US" sz="8000">
              <a:latin typeface="FlandersArtSans-Regular"/>
            </a:endParaRPr>
          </a:p>
        </p:txBody>
      </p:sp>
    </p:spTree>
    <p:extLst>
      <p:ext uri="{BB962C8B-B14F-4D97-AF65-F5344CB8AC3E}">
        <p14:creationId xmlns:p14="http://schemas.microsoft.com/office/powerpoint/2010/main" val="2705706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Payload representatie</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accent6">
                    <a:lumMod val="75000"/>
                  </a:schemeClr>
                </a:solidFill>
                <a:latin typeface="FlandersArtSans-Regular"/>
              </a:rPr>
              <a:t>Error </a:t>
            </a:r>
            <a:r>
              <a:rPr lang="en-US" sz="1800">
                <a:solidFill>
                  <a:schemeClr val="accent6">
                    <a:lumMod val="75000"/>
                  </a:schemeClr>
                </a:solidFill>
                <a:latin typeface="FlandersArtSans-Regular"/>
              </a:rPr>
              <a:t>representatie</a:t>
            </a:r>
          </a:p>
          <a:p>
            <a:pPr lvl="6"/>
            <a:endParaRPr lang="en-US" sz="1800">
              <a:solidFill>
                <a:schemeClr val="accent6">
                  <a:lumMod val="75000"/>
                </a:schemeClr>
              </a:solidFill>
              <a:latin typeface="FlandersArtSans-Regular"/>
            </a:endParaRPr>
          </a:p>
        </p:txBody>
      </p:sp>
    </p:spTree>
    <p:extLst>
      <p:ext uri="{BB962C8B-B14F-4D97-AF65-F5344CB8AC3E}">
        <p14:creationId xmlns:p14="http://schemas.microsoft.com/office/powerpoint/2010/main" val="840715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44484" y="-124353"/>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error</a:t>
            </a:r>
            <a:r>
              <a:rPr lang="en-US" sz="8000" b="1">
                <a:solidFill>
                  <a:srgbClr val="FFE615"/>
                </a:solidFill>
                <a:latin typeface="FlandersArtSans-Regular"/>
              </a:rPr>
              <a:t>.</a:t>
            </a:r>
            <a:endParaRPr lang="en-US" sz="8000">
              <a:latin typeface="FlandersArtSans-Regular"/>
            </a:endParaRPr>
          </a:p>
        </p:txBody>
      </p:sp>
      <p:graphicFrame>
        <p:nvGraphicFramePr>
          <p:cNvPr id="5" name="Table 4">
            <a:extLst>
              <a:ext uri="{FF2B5EF4-FFF2-40B4-BE49-F238E27FC236}">
                <a16:creationId xmlns:a16="http://schemas.microsoft.com/office/drawing/2014/main" id="{AF961205-3D56-416F-8688-E7FCD247AC45}"/>
              </a:ext>
            </a:extLst>
          </p:cNvPr>
          <p:cNvGraphicFramePr>
            <a:graphicFrameLocks noGrp="1"/>
          </p:cNvGraphicFramePr>
          <p:nvPr>
            <p:extLst>
              <p:ext uri="{D42A27DB-BD31-4B8C-83A1-F6EECF244321}">
                <p14:modId xmlns:p14="http://schemas.microsoft.com/office/powerpoint/2010/main" val="3943135284"/>
              </p:ext>
            </p:extLst>
          </p:nvPr>
        </p:nvGraphicFramePr>
        <p:xfrm>
          <a:off x="436563" y="1147928"/>
          <a:ext cx="8510168" cy="3910951"/>
        </p:xfrm>
        <a:graphic>
          <a:graphicData uri="http://schemas.openxmlformats.org/drawingml/2006/table">
            <a:tbl>
              <a:tblPr firstRow="1" bandRow="1">
                <a:tableStyleId>{69C7853C-536D-4A76-A0AE-DD22124D55A5}</a:tableStyleId>
              </a:tblPr>
              <a:tblGrid>
                <a:gridCol w="2127542">
                  <a:extLst>
                    <a:ext uri="{9D8B030D-6E8A-4147-A177-3AD203B41FA5}">
                      <a16:colId xmlns:a16="http://schemas.microsoft.com/office/drawing/2014/main" val="2160441239"/>
                    </a:ext>
                  </a:extLst>
                </a:gridCol>
                <a:gridCol w="2127542">
                  <a:extLst>
                    <a:ext uri="{9D8B030D-6E8A-4147-A177-3AD203B41FA5}">
                      <a16:colId xmlns:a16="http://schemas.microsoft.com/office/drawing/2014/main" val="3967185465"/>
                    </a:ext>
                  </a:extLst>
                </a:gridCol>
                <a:gridCol w="2127542">
                  <a:extLst>
                    <a:ext uri="{9D8B030D-6E8A-4147-A177-3AD203B41FA5}">
                      <a16:colId xmlns:a16="http://schemas.microsoft.com/office/drawing/2014/main" val="3422055684"/>
                    </a:ext>
                  </a:extLst>
                </a:gridCol>
                <a:gridCol w="2127542">
                  <a:extLst>
                    <a:ext uri="{9D8B030D-6E8A-4147-A177-3AD203B41FA5}">
                      <a16:colId xmlns:a16="http://schemas.microsoft.com/office/drawing/2014/main" val="1682224067"/>
                    </a:ext>
                  </a:extLst>
                </a:gridCol>
              </a:tblGrid>
              <a:tr h="418549">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2094267484"/>
                  </a:ext>
                </a:extLst>
              </a:tr>
              <a:tr h="583766">
                <a:tc>
                  <a:txBody>
                    <a:bodyPr/>
                    <a:lstStyle/>
                    <a:p>
                      <a:pPr marL="0" algn="l" rtl="0" eaLnBrk="1" latinLnBrk="0" hangingPunct="1">
                        <a:spcBef>
                          <a:spcPts val="0"/>
                        </a:spcBef>
                        <a:spcAft>
                          <a:spcPts val="0"/>
                        </a:spcAft>
                      </a:pPr>
                      <a:r>
                        <a:rPr lang="nl-BE" sz="1200" kern="1200">
                          <a:effectLst/>
                        </a:rPr>
                        <a:t>Beschrijving</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API design richtlijnen/8 &amp; 9</a:t>
                      </a:r>
                      <a:endParaRPr lang="en-US"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https://www.gcloud.belgium.be/rest/#error-handling</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https://github.com/digipolisantwerpdocumentation/api-requirements#error-handling</a:t>
                      </a:r>
                      <a:endParaRPr lang="nl-BE" sz="1200">
                        <a:effectLst/>
                      </a:endParaRPr>
                    </a:p>
                  </a:txBody>
                  <a:tcPr marL="0" marR="0" marT="0" marB="0" anchor="ctr"/>
                </a:tc>
                <a:extLst>
                  <a:ext uri="{0D108BD9-81ED-4DB2-BD59-A6C34878D82A}">
                    <a16:rowId xmlns:a16="http://schemas.microsoft.com/office/drawing/2014/main" val="1469644427"/>
                  </a:ext>
                </a:extLst>
              </a:tr>
              <a:tr h="418549">
                <a:tc>
                  <a:txBody>
                    <a:bodyPr/>
                    <a:lstStyle/>
                    <a:p>
                      <a:pPr marL="0" algn="l" rtl="0" eaLnBrk="1" latinLnBrk="0" hangingPunct="1">
                        <a:spcBef>
                          <a:spcPts val="0"/>
                        </a:spcBef>
                        <a:spcAft>
                          <a:spcPts val="0"/>
                        </a:spcAft>
                      </a:pPr>
                      <a:r>
                        <a:rPr lang="nl-BE" sz="1200" kern="1200">
                          <a:effectLst/>
                        </a:rPr>
                        <a:t>Onderscheid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Standaard vs validatie errors</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Standardized vs api specific errors</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a:t>
                      </a:r>
                      <a:endParaRPr lang="nl-BE" sz="1200">
                        <a:effectLst/>
                      </a:endParaRPr>
                    </a:p>
                  </a:txBody>
                  <a:tcPr marL="0" marR="0" marT="0" marB="0" anchor="ctr"/>
                </a:tc>
                <a:extLst>
                  <a:ext uri="{0D108BD9-81ED-4DB2-BD59-A6C34878D82A}">
                    <a16:rowId xmlns:a16="http://schemas.microsoft.com/office/drawing/2014/main" val="965088607"/>
                  </a:ext>
                </a:extLst>
              </a:tr>
              <a:tr h="418549">
                <a:tc>
                  <a:txBody>
                    <a:bodyPr/>
                    <a:lstStyle/>
                    <a:p>
                      <a:pPr marL="0" algn="l" rtl="0" eaLnBrk="1" latinLnBrk="0" hangingPunct="1">
                        <a:spcBef>
                          <a:spcPts val="0"/>
                        </a:spcBef>
                        <a:spcAft>
                          <a:spcPts val="0"/>
                        </a:spcAft>
                      </a:pPr>
                      <a:r>
                        <a:rPr lang="nl-BE" sz="1200" kern="1200">
                          <a:effectLst/>
                        </a:rPr>
                        <a:t>Vorm</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RFC7807</a:t>
                      </a: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en-US" sz="1100" kern="1200">
                          <a:effectLst/>
                        </a:rPr>
                        <a:t>RFC7807</a:t>
                      </a:r>
                      <a:endParaRPr lang="en-US"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RFC7807</a:t>
                      </a:r>
                      <a:endParaRPr lang="en-US" sz="1100">
                        <a:effectLst/>
                      </a:endParaRPr>
                    </a:p>
                  </a:txBody>
                  <a:tcPr marL="0" marR="0" marT="0" marB="0" anchor="ctr"/>
                </a:tc>
                <a:extLst>
                  <a:ext uri="{0D108BD9-81ED-4DB2-BD59-A6C34878D82A}">
                    <a16:rowId xmlns:a16="http://schemas.microsoft.com/office/drawing/2014/main" val="431187576"/>
                  </a:ext>
                </a:extLst>
              </a:tr>
              <a:tr h="418549">
                <a:tc>
                  <a:txBody>
                    <a:bodyPr/>
                    <a:lstStyle/>
                    <a:p>
                      <a:pPr marL="0" algn="l" rtl="0" eaLnBrk="1" latinLnBrk="0" hangingPunct="1">
                        <a:spcBef>
                          <a:spcPts val="0"/>
                        </a:spcBef>
                        <a:spcAft>
                          <a:spcPts val="0"/>
                        </a:spcAft>
                      </a:pPr>
                      <a:r>
                        <a:rPr lang="nl-BE" sz="1200" kern="1200">
                          <a:effectLst/>
                        </a:rPr>
                        <a:t>Verplichting attributen</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Type, Title, status verplicht</a:t>
                      </a:r>
                      <a:endParaRPr lang="nl-BE" sz="110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Type, title, status verplicht</a:t>
                      </a:r>
                      <a:endParaRPr lang="en-US" sz="1100">
                        <a:effectLst/>
                      </a:endParaRPr>
                    </a:p>
                  </a:txBody>
                  <a:tcPr marL="0" marR="0" marT="0" marB="0" anchor="ctr"/>
                </a:tc>
                <a:extLst>
                  <a:ext uri="{0D108BD9-81ED-4DB2-BD59-A6C34878D82A}">
                    <a16:rowId xmlns:a16="http://schemas.microsoft.com/office/drawing/2014/main" val="3948906925"/>
                  </a:ext>
                </a:extLst>
              </a:tr>
              <a:tr h="418549">
                <a:tc>
                  <a:txBody>
                    <a:bodyPr/>
                    <a:lstStyle/>
                    <a:p>
                      <a:pPr marL="0" algn="l" rtl="0" eaLnBrk="1" latinLnBrk="0" hangingPunct="1">
                        <a:spcBef>
                          <a:spcPts val="0"/>
                        </a:spcBef>
                        <a:spcAft>
                          <a:spcPts val="0"/>
                        </a:spcAft>
                      </a:pPr>
                      <a:r>
                        <a:rPr lang="nl-BE" sz="1200" kern="1200">
                          <a:effectLst/>
                        </a:rPr>
                        <a:t>Bijkomende attributen</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Array errors voor validatie errors</a:t>
                      </a:r>
                      <a:endParaRPr lang="nl-BE" sz="110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Identifier, code verplicht, extraInfo optioneel</a:t>
                      </a:r>
                      <a:endParaRPr lang="en-US" sz="1100">
                        <a:effectLst/>
                      </a:endParaRPr>
                    </a:p>
                  </a:txBody>
                  <a:tcPr marL="0" marR="0" marT="0" marB="0" anchor="ctr"/>
                </a:tc>
                <a:extLst>
                  <a:ext uri="{0D108BD9-81ED-4DB2-BD59-A6C34878D82A}">
                    <a16:rowId xmlns:a16="http://schemas.microsoft.com/office/drawing/2014/main" val="4291101188"/>
                  </a:ext>
                </a:extLst>
              </a:tr>
              <a:tr h="1046370">
                <a:tc>
                  <a:txBody>
                    <a:bodyPr/>
                    <a:lstStyle/>
                    <a:p>
                      <a:pPr marL="0" algn="l" rtl="0" eaLnBrk="1" latinLnBrk="0" hangingPunct="1">
                        <a:spcBef>
                          <a:spcPts val="0"/>
                        </a:spcBef>
                        <a:spcAft>
                          <a:spcPts val="0"/>
                        </a:spcAft>
                      </a:pPr>
                      <a:r>
                        <a:rPr lang="nl-BE" sz="1200" kern="1200">
                          <a:effectLst/>
                        </a:rPr>
                        <a:t>Adviezen</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en-US" sz="900" kern="1200">
                          <a:effectLst/>
                        </a:rPr>
                        <a:t>A problem cannot leak sensitive implementation and infrastructure details. Providers must strip this information (e.g. DB error codes, internal hostnames, stacktraces) before returning the problem detail to the consumer.</a:t>
                      </a:r>
                      <a:endParaRPr lang="en-US" sz="900">
                        <a:effectLst/>
                      </a:endParaRPr>
                    </a:p>
                  </a:txBody>
                  <a:tcPr marL="0" marR="0" marT="0" marB="0" anchor="ctr"/>
                </a:tc>
                <a:tc>
                  <a:txBody>
                    <a:bodyPr/>
                    <a:lstStyle/>
                    <a:p>
                      <a:pPr marL="0" algn="l" rtl="0" eaLnBrk="1" latinLnBrk="0" hangingPunct="1">
                        <a:spcBef>
                          <a:spcPts val="0"/>
                        </a:spcBef>
                        <a:spcAft>
                          <a:spcPts val="0"/>
                        </a:spcAft>
                      </a:pPr>
                      <a:r>
                        <a:rPr lang="nl-NL" sz="900" kern="1200">
                          <a:effectLst/>
                        </a:rPr>
                        <a:t>Bij exception shielding willen we vermijden dat interne technische foutboodschappen naar consumers toe worden blootgesteld door deze af te schermen. Interne implementatie details van een API dienen zoveel mogelijk te worden afgeschermd aangezien ze security gewijs een bedreiging kunnen vormen.</a:t>
                      </a:r>
                      <a:endParaRPr lang="nl-NL" sz="900">
                        <a:effectLst/>
                      </a:endParaRPr>
                    </a:p>
                  </a:txBody>
                  <a:tcPr marL="0" marR="0" marT="0" marB="0" anchor="ctr"/>
                </a:tc>
                <a:extLst>
                  <a:ext uri="{0D108BD9-81ED-4DB2-BD59-A6C34878D82A}">
                    <a16:rowId xmlns:a16="http://schemas.microsoft.com/office/drawing/2014/main" val="2998030858"/>
                  </a:ext>
                </a:extLst>
              </a:tr>
            </a:tbl>
          </a:graphicData>
        </a:graphic>
      </p:graphicFrame>
    </p:spTree>
    <p:extLst>
      <p:ext uri="{BB962C8B-B14F-4D97-AF65-F5344CB8AC3E}">
        <p14:creationId xmlns:p14="http://schemas.microsoft.com/office/powerpoint/2010/main" val="181264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EBCE7A-C477-4B70-9E0D-3EF804C6580E}"/>
              </a:ext>
            </a:extLst>
          </p:cNvPr>
          <p:cNvSpPr>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33</a:t>
            </a:fld>
            <a:endParaRPr lang="en-US"/>
          </a:p>
        </p:txBody>
      </p:sp>
      <p:sp>
        <p:nvSpPr>
          <p:cNvPr id="5" name="TextBox 4">
            <a:extLst>
              <a:ext uri="{FF2B5EF4-FFF2-40B4-BE49-F238E27FC236}">
                <a16:creationId xmlns:a16="http://schemas.microsoft.com/office/drawing/2014/main" id="{E35C1AAE-449E-4478-B28A-5AD2E6184124}"/>
              </a:ext>
            </a:extLst>
          </p:cNvPr>
          <p:cNvSpPr txBox="1"/>
          <p:nvPr/>
        </p:nvSpPr>
        <p:spPr>
          <a:xfrm>
            <a:off x="3164681" y="1928813"/>
            <a:ext cx="3623108" cy="1107996"/>
          </a:xfrm>
          <a:prstGeom prst="rect">
            <a:avLst/>
          </a:prstGeom>
          <a:noFill/>
        </p:spPr>
        <p:txBody>
          <a:bodyPr wrap="none" rtlCol="0">
            <a:spAutoFit/>
          </a:bodyPr>
          <a:lstStyle/>
          <a:p>
            <a:r>
              <a:rPr lang="nl-BE" sz="6600" dirty="0"/>
              <a:t>Vragen? </a:t>
            </a:r>
          </a:p>
        </p:txBody>
      </p:sp>
    </p:spTree>
    <p:extLst>
      <p:ext uri="{BB962C8B-B14F-4D97-AF65-F5344CB8AC3E}">
        <p14:creationId xmlns:p14="http://schemas.microsoft.com/office/powerpoint/2010/main" val="2163688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Dienstverlening</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accent6">
                  <a:lumMod val="75000"/>
                </a:schemeClr>
              </a:solidFill>
              <a:latin typeface="FlandersArtSans-Regular"/>
            </a:endParaRPr>
          </a:p>
        </p:txBody>
      </p:sp>
    </p:spTree>
    <p:extLst>
      <p:ext uri="{BB962C8B-B14F-4D97-AF65-F5344CB8AC3E}">
        <p14:creationId xmlns:p14="http://schemas.microsoft.com/office/powerpoint/2010/main" val="1639617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35</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paginering</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8" name="Table 7">
            <a:extLst>
              <a:ext uri="{FF2B5EF4-FFF2-40B4-BE49-F238E27FC236}">
                <a16:creationId xmlns:a16="http://schemas.microsoft.com/office/drawing/2014/main" id="{475B7001-0E40-4349-8E34-9E5F2DF19000}"/>
              </a:ext>
            </a:extLst>
          </p:cNvPr>
          <p:cNvGraphicFramePr>
            <a:graphicFrameLocks noGrp="1"/>
          </p:cNvGraphicFramePr>
          <p:nvPr>
            <p:extLst>
              <p:ext uri="{D42A27DB-BD31-4B8C-83A1-F6EECF244321}">
                <p14:modId xmlns:p14="http://schemas.microsoft.com/office/powerpoint/2010/main" val="666711744"/>
              </p:ext>
            </p:extLst>
          </p:nvPr>
        </p:nvGraphicFramePr>
        <p:xfrm>
          <a:off x="611187" y="1111250"/>
          <a:ext cx="7947315" cy="3680718"/>
        </p:xfrm>
        <a:graphic>
          <a:graphicData uri="http://schemas.openxmlformats.org/drawingml/2006/table">
            <a:tbl>
              <a:tblPr firstRow="1" bandRow="1">
                <a:tableStyleId>{69C7853C-536D-4A76-A0AE-DD22124D55A5}</a:tableStyleId>
              </a:tblPr>
              <a:tblGrid>
                <a:gridCol w="1589463">
                  <a:extLst>
                    <a:ext uri="{9D8B030D-6E8A-4147-A177-3AD203B41FA5}">
                      <a16:colId xmlns:a16="http://schemas.microsoft.com/office/drawing/2014/main" val="249388368"/>
                    </a:ext>
                  </a:extLst>
                </a:gridCol>
                <a:gridCol w="1589463">
                  <a:extLst>
                    <a:ext uri="{9D8B030D-6E8A-4147-A177-3AD203B41FA5}">
                      <a16:colId xmlns:a16="http://schemas.microsoft.com/office/drawing/2014/main" val="4014278131"/>
                    </a:ext>
                  </a:extLst>
                </a:gridCol>
                <a:gridCol w="1589463">
                  <a:extLst>
                    <a:ext uri="{9D8B030D-6E8A-4147-A177-3AD203B41FA5}">
                      <a16:colId xmlns:a16="http://schemas.microsoft.com/office/drawing/2014/main" val="738994412"/>
                    </a:ext>
                  </a:extLst>
                </a:gridCol>
                <a:gridCol w="1589463">
                  <a:extLst>
                    <a:ext uri="{9D8B030D-6E8A-4147-A177-3AD203B41FA5}">
                      <a16:colId xmlns:a16="http://schemas.microsoft.com/office/drawing/2014/main" val="4077513998"/>
                    </a:ext>
                  </a:extLst>
                </a:gridCol>
                <a:gridCol w="1589463">
                  <a:extLst>
                    <a:ext uri="{9D8B030D-6E8A-4147-A177-3AD203B41FA5}">
                      <a16:colId xmlns:a16="http://schemas.microsoft.com/office/drawing/2014/main" val="2297070073"/>
                    </a:ext>
                  </a:extLst>
                </a:gridCol>
              </a:tblGrid>
              <a:tr h="549057">
                <a:tc>
                  <a:txBody>
                    <a:bodyPr/>
                    <a:lstStyle/>
                    <a:p>
                      <a:pPr marL="0" algn="l" rtl="0" eaLnBrk="1" latinLnBrk="0" hangingPunct="1">
                        <a:spcBef>
                          <a:spcPts val="0"/>
                        </a:spcBef>
                        <a:spcAft>
                          <a:spcPts val="0"/>
                        </a:spcAft>
                      </a:pPr>
                      <a:r>
                        <a:rPr lang="nl-BE" sz="1400" kern="1200">
                          <a:effectLst/>
                        </a:rPr>
                        <a:t>Topic</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Generieke Hypermedia API</a:t>
                      </a:r>
                      <a:endParaRPr lang="nl-BE" sz="1400">
                        <a:effectLst/>
                      </a:endParaRPr>
                    </a:p>
                  </a:txBody>
                  <a:tcPr marL="0" marR="0" marT="0" marB="0" anchor="ctr"/>
                </a:tc>
                <a:extLst>
                  <a:ext uri="{0D108BD9-81ED-4DB2-BD59-A6C34878D82A}">
                    <a16:rowId xmlns:a16="http://schemas.microsoft.com/office/drawing/2014/main" val="3099924070"/>
                  </a:ext>
                </a:extLst>
              </a:tr>
              <a:tr h="874425">
                <a:tc>
                  <a:txBody>
                    <a:bodyPr/>
                    <a:lstStyle/>
                    <a:p>
                      <a:pPr marL="0" algn="l" rtl="0" eaLnBrk="1" latinLnBrk="0" hangingPunct="1">
                        <a:spcBef>
                          <a:spcPts val="0"/>
                        </a:spcBef>
                        <a:spcAft>
                          <a:spcPts val="0"/>
                        </a:spcAft>
                      </a:pPr>
                      <a:r>
                        <a:rPr lang="nl-BE" sz="1400" kern="1200">
                          <a:effectLst/>
                        </a:rPr>
                        <a:t>Beschrijving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en-US" sz="1050" kern="1200">
                          <a:effectLst/>
                        </a:rPr>
                        <a:t>Standaar query parameters/7 &amp; 8</a:t>
                      </a:r>
                      <a:endParaRPr lang="en-US" sz="105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https://www.gcloud.belgium.be/rest/#pagination</a:t>
                      </a:r>
                      <a:endParaRPr lang="nl-BE" sz="105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https://github.com/digipolisantwerpdocumentation/api-requirements#paginatie</a:t>
                      </a:r>
                      <a:endParaRPr lang="nl-BE" sz="105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https://github.com/Informatievlaanderen/generieke-hypermedia-api/blob/master/paginering.md</a:t>
                      </a:r>
                      <a:endParaRPr lang="nl-BE" sz="1050">
                        <a:effectLst/>
                      </a:endParaRPr>
                    </a:p>
                  </a:txBody>
                  <a:tcPr marL="0" marR="0" marT="0" marB="0" anchor="ctr"/>
                </a:tc>
                <a:extLst>
                  <a:ext uri="{0D108BD9-81ED-4DB2-BD59-A6C34878D82A}">
                    <a16:rowId xmlns:a16="http://schemas.microsoft.com/office/drawing/2014/main" val="3864633979"/>
                  </a:ext>
                </a:extLst>
              </a:tr>
              <a:tr h="833754">
                <a:tc>
                  <a:txBody>
                    <a:bodyPr/>
                    <a:lstStyle/>
                    <a:p>
                      <a:pPr marL="0" algn="l" rtl="0" eaLnBrk="1" latinLnBrk="0" hangingPunct="1">
                        <a:spcBef>
                          <a:spcPts val="0"/>
                        </a:spcBef>
                        <a:spcAft>
                          <a:spcPts val="0"/>
                        </a:spcAft>
                      </a:pPr>
                      <a:r>
                        <a:rPr lang="nl-BE" sz="1400" kern="1200">
                          <a:effectLst/>
                        </a:rPr>
                        <a:t>Aanpak</a:t>
                      </a:r>
                      <a:endParaRPr lang="nl-BE" sz="14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283210" indent="-283210" algn="l" rtl="0" eaLnBrk="1" latinLnBrk="0" hangingPunct="1">
                        <a:spcBef>
                          <a:spcPts val="0"/>
                        </a:spcBef>
                        <a:spcAft>
                          <a:spcPts val="0"/>
                        </a:spcAft>
                        <a:buClrTx/>
                        <a:buSzPts val="1800"/>
                        <a:buFont typeface="Arial" panose="020B0604020202020204" pitchFamily="34" charset="0"/>
                        <a:buChar char="•"/>
                      </a:pPr>
                      <a:r>
                        <a:rPr lang="en-US" sz="1400" kern="1200">
                          <a:effectLst/>
                        </a:rPr>
                        <a:t>offset-based pagination</a:t>
                      </a:r>
                      <a:endParaRPr lang="en-US" sz="1400">
                        <a:effectLst/>
                      </a:endParaRPr>
                    </a:p>
                    <a:p>
                      <a:pPr marL="283210" indent="-283210" algn="l" rtl="0" eaLnBrk="1" latinLnBrk="0" hangingPunct="1">
                        <a:spcBef>
                          <a:spcPts val="0"/>
                        </a:spcBef>
                        <a:spcAft>
                          <a:spcPts val="0"/>
                        </a:spcAft>
                      </a:pPr>
                      <a:r>
                        <a:rPr lang="en-US" sz="1400" kern="1200">
                          <a:effectLst/>
                        </a:rPr>
                        <a:t>cursor-based</a:t>
                      </a:r>
                      <a:endParaRPr lang="en-US"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a:t>
                      </a:r>
                      <a:endParaRPr lang="nl-BE" sz="14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245499434"/>
                  </a:ext>
                </a:extLst>
              </a:tr>
              <a:tr h="833754">
                <a:tc>
                  <a:txBody>
                    <a:bodyPr/>
                    <a:lstStyle/>
                    <a:p>
                      <a:pPr marL="0" algn="l" rtl="0" eaLnBrk="1" latinLnBrk="0" hangingPunct="1">
                        <a:spcBef>
                          <a:spcPts val="0"/>
                        </a:spcBef>
                        <a:spcAft>
                          <a:spcPts val="0"/>
                        </a:spcAft>
                      </a:pPr>
                      <a:r>
                        <a:rPr lang="nl-BE" sz="1400" kern="1200">
                          <a:effectLst/>
                        </a:rPr>
                        <a:t>Query parameters</a:t>
                      </a:r>
                      <a:endParaRPr lang="nl-BE" sz="1400">
                        <a:effectLst/>
                      </a:endParaRPr>
                    </a:p>
                    <a:p>
                      <a:pPr marL="0" algn="l" rtl="0" eaLnBrk="1" latinLnBrk="0" hangingPunct="1">
                        <a:spcBef>
                          <a:spcPts val="0"/>
                        </a:spcBef>
                        <a:spcAft>
                          <a:spcPts val="0"/>
                        </a:spcAft>
                      </a:pPr>
                      <a:r>
                        <a:rPr lang="nl-BE" sz="1400" kern="1200">
                          <a:effectLst/>
                        </a:rPr>
                        <a:t>(voor offset-based aanpak)</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Limit, offset</a:t>
                      </a:r>
                      <a:endParaRPr lang="nl-BE" sz="1200">
                        <a:effectLst/>
                      </a:endParaRPr>
                    </a:p>
                  </a:txBody>
                  <a:tcPr marL="0" marR="0" marT="0" marB="0" anchor="ctr"/>
                </a:tc>
                <a:tc>
                  <a:txBody>
                    <a:bodyPr/>
                    <a:lstStyle/>
                    <a:p>
                      <a:pPr marL="0" indent="0" algn="l" rtl="0" eaLnBrk="1" latinLnBrk="0" hangingPunct="1">
                        <a:spcBef>
                          <a:spcPts val="0"/>
                        </a:spcBef>
                        <a:spcAft>
                          <a:spcPts val="0"/>
                        </a:spcAft>
                      </a:pPr>
                      <a:r>
                        <a:rPr lang="en-US" sz="1200" kern="1200">
                          <a:effectLst/>
                        </a:rPr>
                        <a:t>Page, pageSize</a:t>
                      </a: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Page, pageSize, paging-strategy</a:t>
                      </a:r>
                      <a:endParaRPr lang="en-US" sz="12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1824540427"/>
                  </a:ext>
                </a:extLst>
              </a:tr>
              <a:tr h="589728">
                <a:tc>
                  <a:txBody>
                    <a:bodyPr/>
                    <a:lstStyle/>
                    <a:p>
                      <a:pPr marL="0" algn="l" rtl="0" eaLnBrk="1" latinLnBrk="0" hangingPunct="1">
                        <a:spcBef>
                          <a:spcPts val="0"/>
                        </a:spcBef>
                        <a:spcAft>
                          <a:spcPts val="0"/>
                        </a:spcAft>
                      </a:pPr>
                      <a:r>
                        <a:rPr lang="nl-BE" sz="1400" kern="1200">
                          <a:effectLst/>
                        </a:rPr>
                        <a:t>Cursor-based aanpak</a:t>
                      </a:r>
                      <a:endParaRPr lang="nl-BE" sz="14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Next, prev, first, last</a:t>
                      </a:r>
                      <a:endParaRPr lang="nl-BE" sz="1200">
                        <a:effectLst/>
                      </a:endParaRPr>
                    </a:p>
                    <a:p>
                      <a:pPr marL="0" indent="0" algn="l" rtl="0" eaLnBrk="1" latinLnBrk="0" hangingPunct="1">
                        <a:spcBef>
                          <a:spcPts val="0"/>
                        </a:spcBef>
                        <a:spcAft>
                          <a:spcPts val="0"/>
                        </a:spcAft>
                      </a:pPr>
                      <a:r>
                        <a:rPr lang="nl-BE" sz="1200" kern="1200">
                          <a:effectLst/>
                        </a:rPr>
                        <a:t>+ link relations</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HAL specificatie</a:t>
                      </a: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Uitgewerkt algorithme op basis van http links +  json-ld </a:t>
                      </a:r>
                      <a:endParaRPr lang="en-US" sz="1200">
                        <a:effectLst/>
                      </a:endParaRPr>
                    </a:p>
                  </a:txBody>
                  <a:tcPr marL="0" marR="0" marT="0" marB="0" anchor="ctr"/>
                </a:tc>
                <a:extLst>
                  <a:ext uri="{0D108BD9-81ED-4DB2-BD59-A6C34878D82A}">
                    <a16:rowId xmlns:a16="http://schemas.microsoft.com/office/drawing/2014/main" val="2778097724"/>
                  </a:ext>
                </a:extLst>
              </a:tr>
            </a:tbl>
          </a:graphicData>
        </a:graphic>
      </p:graphicFrame>
    </p:spTree>
    <p:extLst>
      <p:ext uri="{BB962C8B-B14F-4D97-AF65-F5344CB8AC3E}">
        <p14:creationId xmlns:p14="http://schemas.microsoft.com/office/powerpoint/2010/main" val="3430111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36</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2800">
                <a:solidFill>
                  <a:srgbClr val="373636"/>
                </a:solidFill>
                <a:latin typeface="FlandersArtSans-Regular"/>
              </a:rPr>
              <a:t>Filtering, sortering, embedding, … query parameters</a:t>
            </a:r>
            <a:r>
              <a:rPr lang="en-US" sz="5400" b="1">
                <a:solidFill>
                  <a:srgbClr val="FFE615"/>
                </a:solidFill>
                <a:latin typeface="FlandersArtSans-Regular"/>
              </a:rPr>
              <a:t>.</a:t>
            </a:r>
            <a:endParaRPr lang="en-US" sz="54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3" name="Table 2">
            <a:extLst>
              <a:ext uri="{FF2B5EF4-FFF2-40B4-BE49-F238E27FC236}">
                <a16:creationId xmlns:a16="http://schemas.microsoft.com/office/drawing/2014/main" id="{4F12D478-3CDD-4343-87F1-38AD177D7A4F}"/>
              </a:ext>
            </a:extLst>
          </p:cNvPr>
          <p:cNvGraphicFramePr>
            <a:graphicFrameLocks noGrp="1"/>
          </p:cNvGraphicFramePr>
          <p:nvPr>
            <p:extLst>
              <p:ext uri="{D42A27DB-BD31-4B8C-83A1-F6EECF244321}">
                <p14:modId xmlns:p14="http://schemas.microsoft.com/office/powerpoint/2010/main" val="2943124782"/>
              </p:ext>
            </p:extLst>
          </p:nvPr>
        </p:nvGraphicFramePr>
        <p:xfrm>
          <a:off x="642938" y="1039659"/>
          <a:ext cx="8014004" cy="3859634"/>
        </p:xfrm>
        <a:graphic>
          <a:graphicData uri="http://schemas.openxmlformats.org/drawingml/2006/table">
            <a:tbl>
              <a:tblPr firstRow="1" bandRow="1">
                <a:tableStyleId>{69C7853C-536D-4A76-A0AE-DD22124D55A5}</a:tableStyleId>
              </a:tblPr>
              <a:tblGrid>
                <a:gridCol w="2003501">
                  <a:extLst>
                    <a:ext uri="{9D8B030D-6E8A-4147-A177-3AD203B41FA5}">
                      <a16:colId xmlns:a16="http://schemas.microsoft.com/office/drawing/2014/main" val="3465194319"/>
                    </a:ext>
                  </a:extLst>
                </a:gridCol>
                <a:gridCol w="2003501">
                  <a:extLst>
                    <a:ext uri="{9D8B030D-6E8A-4147-A177-3AD203B41FA5}">
                      <a16:colId xmlns:a16="http://schemas.microsoft.com/office/drawing/2014/main" val="160781188"/>
                    </a:ext>
                  </a:extLst>
                </a:gridCol>
                <a:gridCol w="2003501">
                  <a:extLst>
                    <a:ext uri="{9D8B030D-6E8A-4147-A177-3AD203B41FA5}">
                      <a16:colId xmlns:a16="http://schemas.microsoft.com/office/drawing/2014/main" val="1597264852"/>
                    </a:ext>
                  </a:extLst>
                </a:gridCol>
                <a:gridCol w="2003501">
                  <a:extLst>
                    <a:ext uri="{9D8B030D-6E8A-4147-A177-3AD203B41FA5}">
                      <a16:colId xmlns:a16="http://schemas.microsoft.com/office/drawing/2014/main" val="3578438490"/>
                    </a:ext>
                  </a:extLst>
                </a:gridCol>
              </a:tblGrid>
              <a:tr h="390849">
                <a:tc>
                  <a:txBody>
                    <a:bodyPr/>
                    <a:lstStyle/>
                    <a:p>
                      <a:pPr marL="0" algn="l" rtl="0" eaLnBrk="1" latinLnBrk="0" hangingPunct="1">
                        <a:spcBef>
                          <a:spcPts val="0"/>
                        </a:spcBef>
                        <a:spcAft>
                          <a:spcPts val="0"/>
                        </a:spcAft>
                      </a:pPr>
                      <a:r>
                        <a:rPr lang="nl-BE" sz="1400" kern="1200">
                          <a:effectLst/>
                        </a:rPr>
                        <a:t>Topic</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100">
                        <a:effectLst/>
                      </a:endParaRPr>
                    </a:p>
                  </a:txBody>
                  <a:tcPr marL="0" marR="0" marT="0" marB="0" anchor="ctr"/>
                </a:tc>
                <a:extLst>
                  <a:ext uri="{0D108BD9-81ED-4DB2-BD59-A6C34878D82A}">
                    <a16:rowId xmlns:a16="http://schemas.microsoft.com/office/drawing/2014/main" val="3152537404"/>
                  </a:ext>
                </a:extLst>
              </a:tr>
              <a:tr h="683986">
                <a:tc>
                  <a:txBody>
                    <a:bodyPr/>
                    <a:lstStyle/>
                    <a:p>
                      <a:pPr marL="0" algn="l" rtl="0" eaLnBrk="1" latinLnBrk="0" hangingPunct="1">
                        <a:spcBef>
                          <a:spcPts val="0"/>
                        </a:spcBef>
                        <a:spcAft>
                          <a:spcPts val="0"/>
                        </a:spcAft>
                      </a:pPr>
                      <a:r>
                        <a:rPr lang="nl-BE" sz="1400" kern="1200">
                          <a:effectLst/>
                        </a:rPr>
                        <a:t>Beschrijving</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Standaard query parameters/1,2 &amp;3</a:t>
                      </a:r>
                      <a:endParaRPr lang="en-US"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hlinkClick r:id="rId2"/>
                        </a:rPr>
                        <a:t>https://www.gcloud.belgium.be/rest/#embedding-resources</a:t>
                      </a:r>
                      <a:endParaRPr lang="nl-BE" sz="1100">
                        <a:effectLst/>
                      </a:endParaRPr>
                    </a:p>
                    <a:p>
                      <a:pPr marL="0" algn="l" rtl="0" eaLnBrk="1" latinLnBrk="0" hangingPunct="1">
                        <a:spcBef>
                          <a:spcPts val="0"/>
                        </a:spcBef>
                        <a:spcAft>
                          <a:spcPts val="0"/>
                        </a:spcAft>
                      </a:pPr>
                      <a:r>
                        <a:rPr lang="nl-BE" sz="1100" kern="1200">
                          <a:effectLst/>
                        </a:rPr>
                        <a:t>https://www.gcloud.belgium.be/rest/#filtering</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https://github.com/digipolisantwerpdocumentation/api-requirements#error-handling</a:t>
                      </a:r>
                      <a:endParaRPr lang="nl-BE" sz="1100">
                        <a:effectLst/>
                      </a:endParaRPr>
                    </a:p>
                  </a:txBody>
                  <a:tcPr marL="0" marR="0" marT="0" marB="0" anchor="ctr"/>
                </a:tc>
                <a:extLst>
                  <a:ext uri="{0D108BD9-81ED-4DB2-BD59-A6C34878D82A}">
                    <a16:rowId xmlns:a16="http://schemas.microsoft.com/office/drawing/2014/main" val="3080060486"/>
                  </a:ext>
                </a:extLst>
              </a:tr>
              <a:tr h="390849">
                <a:tc>
                  <a:txBody>
                    <a:bodyPr/>
                    <a:lstStyle/>
                    <a:p>
                      <a:pPr marL="0" algn="l" rtl="0" eaLnBrk="1" latinLnBrk="0" hangingPunct="1">
                        <a:spcBef>
                          <a:spcPts val="0"/>
                        </a:spcBef>
                        <a:spcAft>
                          <a:spcPts val="0"/>
                        </a:spcAft>
                      </a:pPr>
                      <a:r>
                        <a:rPr lang="nl-BE" sz="1400" kern="1200">
                          <a:effectLst/>
                        </a:rPr>
                        <a:t>Embedding parameter</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embed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embed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a:t>
                      </a:r>
                      <a:endParaRPr lang="nl-BE" sz="1400">
                        <a:effectLst/>
                      </a:endParaRPr>
                    </a:p>
                  </a:txBody>
                  <a:tcPr marL="0" marR="0" marT="0" marB="0" anchor="ctr"/>
                </a:tc>
                <a:extLst>
                  <a:ext uri="{0D108BD9-81ED-4DB2-BD59-A6C34878D82A}">
                    <a16:rowId xmlns:a16="http://schemas.microsoft.com/office/drawing/2014/main" val="2884795962"/>
                  </a:ext>
                </a:extLst>
              </a:tr>
              <a:tr h="390849">
                <a:tc>
                  <a:txBody>
                    <a:bodyPr/>
                    <a:lstStyle/>
                    <a:p>
                      <a:pPr marL="0" algn="l" rtl="0" eaLnBrk="1" latinLnBrk="0" hangingPunct="1">
                        <a:spcBef>
                          <a:spcPts val="0"/>
                        </a:spcBef>
                        <a:spcAft>
                          <a:spcPts val="0"/>
                        </a:spcAft>
                      </a:pPr>
                      <a:r>
                        <a:rPr lang="nl-BE" sz="1400" kern="1200">
                          <a:effectLst/>
                        </a:rPr>
                        <a:t>Embedding respons</a:t>
                      </a:r>
                      <a:endParaRPr lang="nl-BE" sz="14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embedded = [ .. ] </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_embedded = [ .. ]</a:t>
                      </a:r>
                      <a:endParaRPr lang="en-US" sz="1200">
                        <a:effectLst/>
                      </a:endParaRPr>
                    </a:p>
                  </a:txBody>
                  <a:tcPr marL="0" marR="0" marT="0" marB="0" anchor="ctr"/>
                </a:tc>
                <a:extLst>
                  <a:ext uri="{0D108BD9-81ED-4DB2-BD59-A6C34878D82A}">
                    <a16:rowId xmlns:a16="http://schemas.microsoft.com/office/drawing/2014/main" val="1968898712"/>
                  </a:ext>
                </a:extLst>
              </a:tr>
              <a:tr h="390849">
                <a:tc>
                  <a:txBody>
                    <a:bodyPr/>
                    <a:lstStyle/>
                    <a:p>
                      <a:pPr marL="0" algn="l" rtl="0" eaLnBrk="1" latinLnBrk="0" hangingPunct="1">
                        <a:spcBef>
                          <a:spcPts val="0"/>
                        </a:spcBef>
                        <a:spcAft>
                          <a:spcPts val="0"/>
                        </a:spcAft>
                      </a:pPr>
                      <a:r>
                        <a:rPr lang="nl-BE" sz="1400" kern="1200">
                          <a:effectLst/>
                        </a:rPr>
                        <a:t>filtering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Attribuut</a:t>
                      </a:r>
                      <a:endParaRPr lang="en-US" sz="1200">
                        <a:effectLst/>
                      </a:endParaRPr>
                    </a:p>
                  </a:txBody>
                  <a:tcPr marL="0" marR="0" marT="0" marB="0" anchor="ctr"/>
                </a:tc>
                <a:tc>
                  <a:txBody>
                    <a:bodyPr/>
                    <a:lstStyle/>
                    <a:p>
                      <a:pPr marL="0" indent="0" algn="l" rtl="0" eaLnBrk="1" latinLnBrk="0" hangingPunct="1">
                        <a:spcBef>
                          <a:spcPts val="0"/>
                        </a:spcBef>
                        <a:spcAft>
                          <a:spcPts val="0"/>
                        </a:spcAft>
                      </a:pPr>
                      <a:r>
                        <a:rPr lang="en-US" sz="1200" kern="1200">
                          <a:effectLst/>
                        </a:rPr>
                        <a:t>Attribuut</a:t>
                      </a: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attribuut</a:t>
                      </a:r>
                      <a:endParaRPr lang="en-US" sz="1200">
                        <a:effectLst/>
                      </a:endParaRPr>
                    </a:p>
                  </a:txBody>
                  <a:tcPr marL="0" marR="0" marT="0" marB="0" anchor="ctr"/>
                </a:tc>
                <a:extLst>
                  <a:ext uri="{0D108BD9-81ED-4DB2-BD59-A6C34878D82A}">
                    <a16:rowId xmlns:a16="http://schemas.microsoft.com/office/drawing/2014/main" val="485637890"/>
                  </a:ext>
                </a:extLst>
              </a:tr>
              <a:tr h="390849">
                <a:tc>
                  <a:txBody>
                    <a:bodyPr/>
                    <a:lstStyle/>
                    <a:p>
                      <a:pPr marL="0" algn="l" rtl="0" eaLnBrk="1" latinLnBrk="0" hangingPunct="1">
                        <a:spcBef>
                          <a:spcPts val="0"/>
                        </a:spcBef>
                        <a:spcAft>
                          <a:spcPts val="0"/>
                        </a:spcAft>
                      </a:pPr>
                      <a:r>
                        <a:rPr lang="nl-BE" sz="1400" kern="1200">
                          <a:effectLst/>
                        </a:rPr>
                        <a:t>sortering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sort</a:t>
                      </a:r>
                      <a:endParaRPr lang="nl-BE" sz="12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sort</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sort</a:t>
                      </a:r>
                      <a:endParaRPr lang="en-US" sz="1200">
                        <a:effectLst/>
                      </a:endParaRPr>
                    </a:p>
                  </a:txBody>
                  <a:tcPr marL="0" marR="0" marT="0" marB="0" anchor="ctr"/>
                </a:tc>
                <a:extLst>
                  <a:ext uri="{0D108BD9-81ED-4DB2-BD59-A6C34878D82A}">
                    <a16:rowId xmlns:a16="http://schemas.microsoft.com/office/drawing/2014/main" val="2019158461"/>
                  </a:ext>
                </a:extLst>
              </a:tr>
              <a:tr h="390849">
                <a:tc>
                  <a:txBody>
                    <a:bodyPr/>
                    <a:lstStyle/>
                    <a:p>
                      <a:pPr marL="0" algn="l" rtl="0" eaLnBrk="1" latinLnBrk="0" hangingPunct="1">
                        <a:spcBef>
                          <a:spcPts val="0"/>
                        </a:spcBef>
                        <a:spcAft>
                          <a:spcPts val="0"/>
                        </a:spcAft>
                      </a:pPr>
                      <a:r>
                        <a:rPr lang="nl-BE" sz="1400" kern="1200">
                          <a:effectLst/>
                        </a:rPr>
                        <a:t>Full-text zoeken</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q</a:t>
                      </a:r>
                      <a:endParaRPr lang="nl-BE" sz="12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q</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1765583834"/>
                  </a:ext>
                </a:extLst>
              </a:tr>
              <a:tr h="439705">
                <a:tc>
                  <a:txBody>
                    <a:bodyPr/>
                    <a:lstStyle/>
                    <a:p>
                      <a:pPr marL="0" algn="l" rtl="0" eaLnBrk="1" latinLnBrk="0" hangingPunct="1">
                        <a:spcBef>
                          <a:spcPts val="0"/>
                        </a:spcBef>
                        <a:spcAft>
                          <a:spcPts val="0"/>
                        </a:spcAft>
                      </a:pPr>
                      <a:r>
                        <a:rPr lang="en-US" sz="1400" kern="1200">
                          <a:effectLst/>
                        </a:rPr>
                        <a:t>Beperken van geretourneerde attributen</a:t>
                      </a:r>
                      <a:endParaRPr lang="en-US" sz="11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field</a:t>
                      </a: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en-US" sz="1200" kern="1200">
                          <a:effectLst/>
                        </a:rPr>
                        <a:t>select</a:t>
                      </a:r>
                      <a:endParaRPr lang="en-US" sz="1100">
                        <a:effectLst/>
                      </a:endParaRPr>
                    </a:p>
                  </a:txBody>
                  <a:tcPr marL="0" marR="0" marT="0" marB="0" anchor="ctr"/>
                </a:tc>
                <a:tc>
                  <a:txBody>
                    <a:bodyPr/>
                    <a:lstStyle/>
                    <a:p>
                      <a:pPr marL="0" algn="l" rtl="0" eaLnBrk="1" latinLnBrk="0" hangingPunct="1">
                        <a:spcBef>
                          <a:spcPts val="0"/>
                        </a:spcBef>
                        <a:spcAft>
                          <a:spcPts val="0"/>
                        </a:spcAft>
                      </a:pPr>
                      <a:r>
                        <a:rPr lang="nl-BE" sz="1100" dirty="0">
                          <a:effectLst/>
                        </a:rPr>
                        <a:t>fields</a:t>
                      </a:r>
                    </a:p>
                  </a:txBody>
                  <a:tcPr marL="0" marR="0" marT="0" marB="0" anchor="ctr"/>
                </a:tc>
                <a:extLst>
                  <a:ext uri="{0D108BD9-81ED-4DB2-BD59-A6C34878D82A}">
                    <a16:rowId xmlns:a16="http://schemas.microsoft.com/office/drawing/2014/main" val="3029447644"/>
                  </a:ext>
                </a:extLst>
              </a:tr>
              <a:tr h="390849">
                <a:tc>
                  <a:txBody>
                    <a:bodyPr/>
                    <a:lstStyle/>
                    <a:p>
                      <a:pPr marL="0" algn="l" rtl="0" eaLnBrk="1" latinLnBrk="0" hangingPunct="1">
                        <a:spcBef>
                          <a:spcPts val="0"/>
                        </a:spcBef>
                        <a:spcAft>
                          <a:spcPts val="0"/>
                        </a:spcAft>
                      </a:pPr>
                      <a:r>
                        <a:rPr lang="nl-BE" sz="1400" kern="1200">
                          <a:effectLst/>
                        </a:rPr>
                        <a:t>Taal</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lang</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100" dirty="0">
                        <a:effectLst/>
                      </a:endParaRPr>
                    </a:p>
                  </a:txBody>
                  <a:tcPr marL="0" marR="0" marT="0" marB="0" anchor="ctr"/>
                </a:tc>
                <a:extLst>
                  <a:ext uri="{0D108BD9-81ED-4DB2-BD59-A6C34878D82A}">
                    <a16:rowId xmlns:a16="http://schemas.microsoft.com/office/drawing/2014/main" val="3472448586"/>
                  </a:ext>
                </a:extLst>
              </a:tr>
            </a:tbl>
          </a:graphicData>
        </a:graphic>
      </p:graphicFrame>
    </p:spTree>
    <p:extLst>
      <p:ext uri="{BB962C8B-B14F-4D97-AF65-F5344CB8AC3E}">
        <p14:creationId xmlns:p14="http://schemas.microsoft.com/office/powerpoint/2010/main" val="1535817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37</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Formaat content negotiatie</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6" name="Table 5">
            <a:extLst>
              <a:ext uri="{FF2B5EF4-FFF2-40B4-BE49-F238E27FC236}">
                <a16:creationId xmlns:a16="http://schemas.microsoft.com/office/drawing/2014/main" id="{827F373B-E170-4B83-AC15-26A9D7AC1BF1}"/>
              </a:ext>
            </a:extLst>
          </p:cNvPr>
          <p:cNvGraphicFramePr>
            <a:graphicFrameLocks noGrp="1"/>
          </p:cNvGraphicFramePr>
          <p:nvPr>
            <p:extLst>
              <p:ext uri="{D42A27DB-BD31-4B8C-83A1-F6EECF244321}">
                <p14:modId xmlns:p14="http://schemas.microsoft.com/office/powerpoint/2010/main" val="1110087976"/>
              </p:ext>
            </p:extLst>
          </p:nvPr>
        </p:nvGraphicFramePr>
        <p:xfrm>
          <a:off x="539750" y="1119188"/>
          <a:ext cx="8391412" cy="3263155"/>
        </p:xfrm>
        <a:graphic>
          <a:graphicData uri="http://schemas.openxmlformats.org/drawingml/2006/table">
            <a:tbl>
              <a:tblPr firstRow="1" bandRow="1">
                <a:tableStyleId>{69C7853C-536D-4A76-A0AE-DD22124D55A5}</a:tableStyleId>
              </a:tblPr>
              <a:tblGrid>
                <a:gridCol w="2097853">
                  <a:extLst>
                    <a:ext uri="{9D8B030D-6E8A-4147-A177-3AD203B41FA5}">
                      <a16:colId xmlns:a16="http://schemas.microsoft.com/office/drawing/2014/main" val="3949947675"/>
                    </a:ext>
                  </a:extLst>
                </a:gridCol>
                <a:gridCol w="2097853">
                  <a:extLst>
                    <a:ext uri="{9D8B030D-6E8A-4147-A177-3AD203B41FA5}">
                      <a16:colId xmlns:a16="http://schemas.microsoft.com/office/drawing/2014/main" val="1854222564"/>
                    </a:ext>
                  </a:extLst>
                </a:gridCol>
                <a:gridCol w="2097853">
                  <a:extLst>
                    <a:ext uri="{9D8B030D-6E8A-4147-A177-3AD203B41FA5}">
                      <a16:colId xmlns:a16="http://schemas.microsoft.com/office/drawing/2014/main" val="3798126785"/>
                    </a:ext>
                  </a:extLst>
                </a:gridCol>
                <a:gridCol w="2097853">
                  <a:extLst>
                    <a:ext uri="{9D8B030D-6E8A-4147-A177-3AD203B41FA5}">
                      <a16:colId xmlns:a16="http://schemas.microsoft.com/office/drawing/2014/main" val="815474002"/>
                    </a:ext>
                  </a:extLst>
                </a:gridCol>
              </a:tblGrid>
              <a:tr h="442462">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1819299652"/>
                  </a:ext>
                </a:extLst>
              </a:tr>
              <a:tr h="741123">
                <a:tc>
                  <a:txBody>
                    <a:bodyPr/>
                    <a:lstStyle/>
                    <a:p>
                      <a:pPr marL="0" algn="l" rtl="0" eaLnBrk="1" latinLnBrk="0" hangingPunct="1">
                        <a:spcBef>
                          <a:spcPts val="0"/>
                        </a:spcBef>
                        <a:spcAft>
                          <a:spcPts val="0"/>
                        </a:spcAft>
                      </a:pPr>
                      <a:r>
                        <a:rPr lang="nl-BE" sz="1200" kern="1200">
                          <a:effectLst/>
                        </a:rPr>
                        <a:t>Beschrijving</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050" kern="1200">
                          <a:effectLst/>
                        </a:rPr>
                        <a:t>API design richtlijnen/14</a:t>
                      </a:r>
                      <a:endParaRPr lang="en-US" sz="105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https://www.gcloud.belgium.be/rest/#media-types</a:t>
                      </a:r>
                      <a:endParaRPr lang="nl-BE" sz="105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https://github.com/digipolisantwerpdocumentation/api-requirements#media-types-en-content-negotiation</a:t>
                      </a:r>
                      <a:endParaRPr lang="nl-BE" sz="1050">
                        <a:effectLst/>
                      </a:endParaRPr>
                    </a:p>
                  </a:txBody>
                  <a:tcPr marL="0" marR="0" marT="0" marB="0" anchor="ctr"/>
                </a:tc>
                <a:extLst>
                  <a:ext uri="{0D108BD9-81ED-4DB2-BD59-A6C34878D82A}">
                    <a16:rowId xmlns:a16="http://schemas.microsoft.com/office/drawing/2014/main" val="2111005641"/>
                  </a:ext>
                </a:extLst>
              </a:tr>
              <a:tr h="597323">
                <a:tc>
                  <a:txBody>
                    <a:bodyPr/>
                    <a:lstStyle/>
                    <a:p>
                      <a:pPr marL="0" algn="l" rtl="0" eaLnBrk="1" latinLnBrk="0" hangingPunct="1">
                        <a:spcBef>
                          <a:spcPts val="0"/>
                        </a:spcBef>
                        <a:spcAft>
                          <a:spcPts val="0"/>
                        </a:spcAft>
                      </a:pPr>
                      <a:r>
                        <a:rPr lang="nl-BE" sz="1200" kern="1200">
                          <a:effectLst/>
                        </a:rPr>
                        <a:t>Request Header Accept</a:t>
                      </a:r>
                      <a:endParaRPr lang="nl-BE" sz="1200">
                        <a:effectLst/>
                      </a:endParaRPr>
                    </a:p>
                  </a:txBody>
                  <a:tcPr marL="0" marR="0" marT="0" marB="0" anchor="ctr"/>
                </a:tc>
                <a:tc>
                  <a:txBody>
                    <a:bodyPr/>
                    <a:lstStyle/>
                    <a:p>
                      <a:pPr marL="0" algn="l" rtl="0" eaLnBrk="1" latinLnBrk="0" hangingPunct="1">
                        <a:spcBef>
                          <a:spcPts val="0"/>
                        </a:spcBef>
                        <a:spcAft>
                          <a:spcPts val="0"/>
                        </a:spcAft>
                      </a:pPr>
                      <a:r>
                        <a:rPr lang="nl-NL" sz="1200" kern="1200">
                          <a:effectLst/>
                        </a:rPr>
                        <a:t>gebruik media types zoals geregistreerd door IANA</a:t>
                      </a:r>
                      <a:endParaRPr lang="nl-NL"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Geen bijkomende specificatie</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Geen bijkomende specificatie</a:t>
                      </a:r>
                      <a:endParaRPr lang="nl-BE" sz="1200">
                        <a:effectLst/>
                      </a:endParaRPr>
                    </a:p>
                  </a:txBody>
                  <a:tcPr marL="0" marR="0" marT="0" marB="0" anchor="ctr"/>
                </a:tc>
                <a:extLst>
                  <a:ext uri="{0D108BD9-81ED-4DB2-BD59-A6C34878D82A}">
                    <a16:rowId xmlns:a16="http://schemas.microsoft.com/office/drawing/2014/main" val="1212459664"/>
                  </a:ext>
                </a:extLst>
              </a:tr>
              <a:tr h="597323">
                <a:tc>
                  <a:txBody>
                    <a:bodyPr/>
                    <a:lstStyle/>
                    <a:p>
                      <a:pPr marL="0" algn="l" rtl="0" eaLnBrk="1" latinLnBrk="0" hangingPunct="1">
                        <a:spcBef>
                          <a:spcPts val="0"/>
                        </a:spcBef>
                        <a:spcAft>
                          <a:spcPts val="0"/>
                        </a:spcAft>
                      </a:pPr>
                      <a:r>
                        <a:rPr lang="nl-BE" sz="1200" kern="1200">
                          <a:effectLst/>
                        </a:rPr>
                        <a:t>Request Header Content-type</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marR="0" indent="0" algn="l" rtl="0" eaLnBrk="1" fontAlgn="auto" latinLnBrk="0" hangingPunct="1">
                        <a:spcBef>
                          <a:spcPts val="0"/>
                        </a:spcBef>
                        <a:spcAft>
                          <a:spcPts val="0"/>
                        </a:spcAft>
                      </a:pPr>
                      <a:r>
                        <a:rPr lang="nl-BE" sz="1200" kern="1200">
                          <a:effectLst/>
                        </a:rPr>
                        <a:t>Het aangeleverde formaat in de request</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Het aangeleverde formaat in de request</a:t>
                      </a:r>
                      <a:endParaRPr lang="nl-BE" sz="1200">
                        <a:effectLst/>
                      </a:endParaRPr>
                    </a:p>
                  </a:txBody>
                  <a:tcPr marL="0" marR="0" marT="0" marB="0" anchor="ctr"/>
                </a:tc>
                <a:extLst>
                  <a:ext uri="{0D108BD9-81ED-4DB2-BD59-A6C34878D82A}">
                    <a16:rowId xmlns:a16="http://schemas.microsoft.com/office/drawing/2014/main" val="3625223436"/>
                  </a:ext>
                </a:extLst>
              </a:tr>
              <a:tr h="442462">
                <a:tc>
                  <a:txBody>
                    <a:bodyPr/>
                    <a:lstStyle/>
                    <a:p>
                      <a:pPr marL="0" algn="l" rtl="0" eaLnBrk="1" latinLnBrk="0" hangingPunct="1">
                        <a:spcBef>
                          <a:spcPts val="0"/>
                        </a:spcBef>
                        <a:spcAft>
                          <a:spcPts val="0"/>
                        </a:spcAft>
                      </a:pPr>
                      <a:r>
                        <a:rPr lang="nl-BE" sz="1200" kern="1200">
                          <a:effectLst/>
                        </a:rPr>
                        <a:t>Respons</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en-US" sz="1100" kern="1200">
                          <a:effectLst/>
                        </a:rPr>
                        <a:t>Bevat Content-Type</a:t>
                      </a:r>
                      <a:endParaRPr lang="en-US" sz="11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100" kern="1200">
                          <a:effectLst/>
                        </a:rPr>
                        <a:t>Bevat Content-Type</a:t>
                      </a:r>
                      <a:endParaRPr lang="en-US" sz="1100">
                        <a:effectLst/>
                      </a:endParaRPr>
                    </a:p>
                  </a:txBody>
                  <a:tcPr marL="0" marR="0" marT="0" marB="0" anchor="ctr"/>
                </a:tc>
                <a:extLst>
                  <a:ext uri="{0D108BD9-81ED-4DB2-BD59-A6C34878D82A}">
                    <a16:rowId xmlns:a16="http://schemas.microsoft.com/office/drawing/2014/main" val="804239264"/>
                  </a:ext>
                </a:extLst>
              </a:tr>
              <a:tr h="442462">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nl-BE" sz="1100" kern="1200">
                          <a:effectLst/>
                        </a:rPr>
                        <a:t>Vermijd Vary: Accept</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1523678024"/>
                  </a:ext>
                </a:extLst>
              </a:tr>
            </a:tbl>
          </a:graphicData>
        </a:graphic>
      </p:graphicFrame>
    </p:spTree>
    <p:extLst>
      <p:ext uri="{BB962C8B-B14F-4D97-AF65-F5344CB8AC3E}">
        <p14:creationId xmlns:p14="http://schemas.microsoft.com/office/powerpoint/2010/main" val="3218128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38</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Taal content</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3" name="Table 2">
            <a:extLst>
              <a:ext uri="{FF2B5EF4-FFF2-40B4-BE49-F238E27FC236}">
                <a16:creationId xmlns:a16="http://schemas.microsoft.com/office/drawing/2014/main" id="{60FF77CF-8E0D-4F5B-8B56-05D6058E2B22}"/>
              </a:ext>
            </a:extLst>
          </p:cNvPr>
          <p:cNvGraphicFramePr>
            <a:graphicFrameLocks noGrp="1"/>
          </p:cNvGraphicFramePr>
          <p:nvPr>
            <p:extLst>
              <p:ext uri="{D42A27DB-BD31-4B8C-83A1-F6EECF244321}">
                <p14:modId xmlns:p14="http://schemas.microsoft.com/office/powerpoint/2010/main" val="1340049423"/>
              </p:ext>
            </p:extLst>
          </p:nvPr>
        </p:nvGraphicFramePr>
        <p:xfrm>
          <a:off x="523875" y="873125"/>
          <a:ext cx="8420826" cy="4167025"/>
        </p:xfrm>
        <a:graphic>
          <a:graphicData uri="http://schemas.openxmlformats.org/drawingml/2006/table">
            <a:tbl>
              <a:tblPr firstRow="1" bandRow="1">
                <a:tableStyleId>{69C7853C-536D-4A76-A0AE-DD22124D55A5}</a:tableStyleId>
              </a:tblPr>
              <a:tblGrid>
                <a:gridCol w="1686198">
                  <a:extLst>
                    <a:ext uri="{9D8B030D-6E8A-4147-A177-3AD203B41FA5}">
                      <a16:colId xmlns:a16="http://schemas.microsoft.com/office/drawing/2014/main" val="3498504156"/>
                    </a:ext>
                  </a:extLst>
                </a:gridCol>
                <a:gridCol w="1269725">
                  <a:extLst>
                    <a:ext uri="{9D8B030D-6E8A-4147-A177-3AD203B41FA5}">
                      <a16:colId xmlns:a16="http://schemas.microsoft.com/office/drawing/2014/main" val="3108841463"/>
                    </a:ext>
                  </a:extLst>
                </a:gridCol>
                <a:gridCol w="1452567">
                  <a:extLst>
                    <a:ext uri="{9D8B030D-6E8A-4147-A177-3AD203B41FA5}">
                      <a16:colId xmlns:a16="http://schemas.microsoft.com/office/drawing/2014/main" val="935508411"/>
                    </a:ext>
                  </a:extLst>
                </a:gridCol>
                <a:gridCol w="1543987">
                  <a:extLst>
                    <a:ext uri="{9D8B030D-6E8A-4147-A177-3AD203B41FA5}">
                      <a16:colId xmlns:a16="http://schemas.microsoft.com/office/drawing/2014/main" val="4128486911"/>
                    </a:ext>
                  </a:extLst>
                </a:gridCol>
                <a:gridCol w="2468349">
                  <a:extLst>
                    <a:ext uri="{9D8B030D-6E8A-4147-A177-3AD203B41FA5}">
                      <a16:colId xmlns:a16="http://schemas.microsoft.com/office/drawing/2014/main" val="3247522367"/>
                    </a:ext>
                  </a:extLst>
                </a:gridCol>
              </a:tblGrid>
              <a:tr h="303424">
                <a:tc>
                  <a:txBody>
                    <a:bodyPr/>
                    <a:lstStyle/>
                    <a:p>
                      <a:pPr marL="0" algn="l" rtl="0" eaLnBrk="1" latinLnBrk="0" hangingPunct="1">
                        <a:spcBef>
                          <a:spcPts val="0"/>
                        </a:spcBef>
                        <a:spcAft>
                          <a:spcPts val="0"/>
                        </a:spcAft>
                      </a:pPr>
                      <a:r>
                        <a:rPr lang="nl-BE" sz="1100" kern="1200">
                          <a:effectLst/>
                        </a:rPr>
                        <a:t>Topic</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IV</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Gcloud</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Digipolis Antwerpen</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Generieke Hypermedia API</a:t>
                      </a:r>
                      <a:endParaRPr lang="nl-BE" sz="1100">
                        <a:effectLst/>
                      </a:endParaRPr>
                    </a:p>
                  </a:txBody>
                  <a:tcPr marL="0" marR="0" marT="0" marB="0" anchor="ctr"/>
                </a:tc>
                <a:extLst>
                  <a:ext uri="{0D108BD9-81ED-4DB2-BD59-A6C34878D82A}">
                    <a16:rowId xmlns:a16="http://schemas.microsoft.com/office/drawing/2014/main" val="3507269001"/>
                  </a:ext>
                </a:extLst>
              </a:tr>
              <a:tr h="829360">
                <a:tc>
                  <a:txBody>
                    <a:bodyPr/>
                    <a:lstStyle/>
                    <a:p>
                      <a:pPr marL="0" algn="l" rtl="0" eaLnBrk="1" latinLnBrk="0" hangingPunct="1">
                        <a:spcBef>
                          <a:spcPts val="0"/>
                        </a:spcBef>
                        <a:spcAft>
                          <a:spcPts val="0"/>
                        </a:spcAft>
                      </a:pPr>
                      <a:r>
                        <a:rPr lang="nl-BE" sz="1100" kern="1200">
                          <a:effectLst/>
                        </a:rPr>
                        <a:t>Beschrijving</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000" kern="1200">
                          <a:effectLst/>
                        </a:rPr>
                        <a:t>API design richtlijnen/14</a:t>
                      </a:r>
                      <a:endParaRPr lang="en-US" sz="1000">
                        <a:effectLst/>
                      </a:endParaRPr>
                    </a:p>
                  </a:txBody>
                  <a:tcPr marL="0" marR="0" marT="0" marB="0" anchor="ctr"/>
                </a:tc>
                <a:tc>
                  <a:txBody>
                    <a:bodyPr/>
                    <a:lstStyle/>
                    <a:p>
                      <a:pPr marL="0" algn="l" rtl="0" eaLnBrk="1" latinLnBrk="0" hangingPunct="1">
                        <a:spcBef>
                          <a:spcPts val="0"/>
                        </a:spcBef>
                        <a:spcAft>
                          <a:spcPts val="0"/>
                        </a:spcAft>
                      </a:pPr>
                      <a:r>
                        <a:rPr lang="nl-BE" sz="1000" kern="1200">
                          <a:effectLst/>
                        </a:rPr>
                        <a:t>https://www.gcloud.belgium.be/rest/#accept-language</a:t>
                      </a:r>
                      <a:endParaRPr lang="nl-BE" sz="1000">
                        <a:effectLst/>
                      </a:endParaRPr>
                    </a:p>
                  </a:txBody>
                  <a:tcPr marL="0" marR="0" marT="0" marB="0" anchor="ctr"/>
                </a:tc>
                <a:tc>
                  <a:txBody>
                    <a:bodyPr/>
                    <a:lstStyle/>
                    <a:p>
                      <a:pPr marL="0" algn="l" rtl="0" eaLnBrk="1" latinLnBrk="0" hangingPunct="1">
                        <a:spcBef>
                          <a:spcPts val="0"/>
                        </a:spcBef>
                        <a:spcAft>
                          <a:spcPts val="0"/>
                        </a:spcAft>
                      </a:pPr>
                      <a:r>
                        <a:rPr lang="nl-BE" sz="1000" kern="1200">
                          <a:effectLst/>
                        </a:rPr>
                        <a:t>https://github.com/digipolisantwerpdocumentation/api-requirements#media-types-en-content-negotiation</a:t>
                      </a:r>
                      <a:endParaRPr lang="nl-BE" sz="1000">
                        <a:effectLst/>
                      </a:endParaRPr>
                    </a:p>
                  </a:txBody>
                  <a:tcPr marL="0" marR="0" marT="0" marB="0" anchor="ctr"/>
                </a:tc>
                <a:tc>
                  <a:txBody>
                    <a:bodyPr/>
                    <a:lstStyle/>
                    <a:p>
                      <a:pPr marL="0" algn="l" rtl="0" eaLnBrk="1" latinLnBrk="0" hangingPunct="1">
                        <a:spcBef>
                          <a:spcPts val="0"/>
                        </a:spcBef>
                        <a:spcAft>
                          <a:spcPts val="0"/>
                        </a:spcAft>
                      </a:pPr>
                      <a:r>
                        <a:rPr lang="nl-BE" sz="1000" kern="1200">
                          <a:effectLst/>
                          <a:hlinkClick r:id="rId2"/>
                        </a:rPr>
                        <a:t>https://github.com/Informatievlaanderen/generieke-hypermedia-api/blob/master/taal.md</a:t>
                      </a:r>
                      <a:endParaRPr lang="nl-BE" sz="1000">
                        <a:effectLst/>
                      </a:endParaRPr>
                    </a:p>
                  </a:txBody>
                  <a:tcPr marL="0" marR="0" marT="0" marB="0" anchor="ctr"/>
                </a:tc>
                <a:extLst>
                  <a:ext uri="{0D108BD9-81ED-4DB2-BD59-A6C34878D82A}">
                    <a16:rowId xmlns:a16="http://schemas.microsoft.com/office/drawing/2014/main" val="1849353093"/>
                  </a:ext>
                </a:extLst>
              </a:tr>
              <a:tr h="606849">
                <a:tc>
                  <a:txBody>
                    <a:bodyPr/>
                    <a:lstStyle/>
                    <a:p>
                      <a:pPr marL="0" algn="l" rtl="0" eaLnBrk="1" latinLnBrk="0" hangingPunct="1">
                        <a:spcBef>
                          <a:spcPts val="0"/>
                        </a:spcBef>
                        <a:spcAft>
                          <a:spcPts val="0"/>
                        </a:spcAft>
                      </a:pPr>
                      <a:r>
                        <a:rPr lang="nl-BE" sz="1100" kern="1200">
                          <a:effectLst/>
                        </a:rPr>
                        <a:t>Request Header Accept-Language</a:t>
                      </a:r>
                      <a:endParaRPr lang="nl-BE" sz="1100">
                        <a:effectLst/>
                      </a:endParaRPr>
                    </a:p>
                  </a:txBody>
                  <a:tcPr marL="0" marR="0" marT="0" marB="0" anchor="ctr"/>
                </a:tc>
                <a:tc>
                  <a:txBody>
                    <a:bodyPr/>
                    <a:lstStyle/>
                    <a:p>
                      <a:pPr marL="0" algn="l" rtl="0" eaLnBrk="1" latinLnBrk="0" hangingPunct="1">
                        <a:spcBef>
                          <a:spcPts val="0"/>
                        </a:spcBef>
                        <a:spcAft>
                          <a:spcPts val="0"/>
                        </a:spcAft>
                      </a:pPr>
                      <a:r>
                        <a:rPr lang="nl-NL" sz="1100" kern="1200">
                          <a:effectLst/>
                        </a:rPr>
                        <a:t>Geen bijkomende specificatie</a:t>
                      </a:r>
                      <a:endParaRPr lang="nl-NL"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Geen bijkomende specificatie</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Geen bijkomende specificatie</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Geen bijkomende specificatie</a:t>
                      </a:r>
                      <a:endParaRPr lang="nl-BE" sz="1100">
                        <a:effectLst/>
                      </a:endParaRPr>
                    </a:p>
                  </a:txBody>
                  <a:tcPr marL="0" marR="0" marT="0" marB="0" anchor="ctr"/>
                </a:tc>
                <a:extLst>
                  <a:ext uri="{0D108BD9-81ED-4DB2-BD59-A6C34878D82A}">
                    <a16:rowId xmlns:a16="http://schemas.microsoft.com/office/drawing/2014/main" val="675308274"/>
                  </a:ext>
                </a:extLst>
              </a:tr>
              <a:tr h="606849">
                <a:tc>
                  <a:txBody>
                    <a:bodyPr/>
                    <a:lstStyle/>
                    <a:p>
                      <a:pPr marL="0" algn="l" rtl="0" eaLnBrk="1" latinLnBrk="0" hangingPunct="1">
                        <a:spcBef>
                          <a:spcPts val="0"/>
                        </a:spcBef>
                        <a:spcAft>
                          <a:spcPts val="0"/>
                        </a:spcAft>
                      </a:pPr>
                      <a:r>
                        <a:rPr lang="nl-BE" sz="1100" kern="1200">
                          <a:effectLst/>
                        </a:rPr>
                        <a:t>Request Header Content-language</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000">
                        <a:effectLst/>
                      </a:endParaRPr>
                    </a:p>
                  </a:txBody>
                  <a:tcPr marL="0" marR="0" marT="0" marB="0" anchor="ctr"/>
                </a:tc>
                <a:tc>
                  <a:txBody>
                    <a:bodyPr/>
                    <a:lstStyle/>
                    <a:p>
                      <a:pPr marL="0" indent="0" algn="l" rtl="0" eaLnBrk="1" latinLnBrk="0" hangingPunct="1">
                        <a:spcBef>
                          <a:spcPts val="0"/>
                        </a:spcBef>
                        <a:spcAft>
                          <a:spcPts val="0"/>
                        </a:spcAft>
                      </a:pPr>
                      <a:endParaRPr lang="nl-BE" sz="10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050" kern="1200">
                          <a:effectLst/>
                        </a:rPr>
                        <a:t>Bevat taal van de aangeleverde payload</a:t>
                      </a:r>
                      <a:endParaRPr lang="en-US" sz="105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050" kern="1200">
                          <a:effectLst/>
                        </a:rPr>
                        <a:t>Bevat taal van de aangeleverde payload</a:t>
                      </a:r>
                      <a:endParaRPr lang="en-US" sz="1050">
                        <a:effectLst/>
                      </a:endParaRPr>
                    </a:p>
                  </a:txBody>
                  <a:tcPr marL="0" marR="0" marT="0" marB="0" anchor="ctr"/>
                </a:tc>
                <a:extLst>
                  <a:ext uri="{0D108BD9-81ED-4DB2-BD59-A6C34878D82A}">
                    <a16:rowId xmlns:a16="http://schemas.microsoft.com/office/drawing/2014/main" val="517110690"/>
                  </a:ext>
                </a:extLst>
              </a:tr>
              <a:tr h="343881">
                <a:tc>
                  <a:txBody>
                    <a:bodyPr/>
                    <a:lstStyle/>
                    <a:p>
                      <a:pPr marL="0" algn="l" rtl="0" eaLnBrk="1" latinLnBrk="0" hangingPunct="1">
                        <a:spcBef>
                          <a:spcPts val="0"/>
                        </a:spcBef>
                        <a:spcAft>
                          <a:spcPts val="0"/>
                        </a:spcAft>
                      </a:pPr>
                      <a:r>
                        <a:rPr lang="nl-BE" sz="1100" kern="1200">
                          <a:effectLst/>
                        </a:rPr>
                        <a:t>Respons</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000">
                        <a:effectLst/>
                      </a:endParaRPr>
                    </a:p>
                  </a:txBody>
                  <a:tcPr marL="0" marR="0" marT="0" marB="0" anchor="ctr"/>
                </a:tc>
                <a:tc>
                  <a:txBody>
                    <a:bodyPr/>
                    <a:lstStyle/>
                    <a:p>
                      <a:pPr marL="0" indent="0" algn="l" rtl="0" eaLnBrk="1" latinLnBrk="0" hangingPunct="1">
                        <a:spcBef>
                          <a:spcPts val="0"/>
                        </a:spcBef>
                        <a:spcAft>
                          <a:spcPts val="0"/>
                        </a:spcAft>
                      </a:pPr>
                      <a:r>
                        <a:rPr lang="en-US" sz="1050" kern="1200">
                          <a:effectLst/>
                        </a:rPr>
                        <a:t>Bevat Content-language</a:t>
                      </a:r>
                      <a:endParaRPr lang="en-US" sz="105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050" kern="1200">
                          <a:effectLst/>
                        </a:rPr>
                        <a:t>Bevat Content-language</a:t>
                      </a:r>
                      <a:endParaRPr lang="en-US" sz="1050">
                        <a:effectLst/>
                      </a:endParaRPr>
                    </a:p>
                  </a:txBody>
                  <a:tcPr marL="0" marR="0" marT="0" marB="0" anchor="ctr"/>
                </a:tc>
                <a:tc>
                  <a:txBody>
                    <a:bodyPr/>
                    <a:lstStyle/>
                    <a:p>
                      <a:pPr marL="0" marR="0" indent="0" algn="l" rtl="0" eaLnBrk="1" fontAlgn="auto" latinLnBrk="0" hangingPunct="1">
                        <a:spcBef>
                          <a:spcPts val="0"/>
                        </a:spcBef>
                        <a:spcAft>
                          <a:spcPts val="0"/>
                        </a:spcAft>
                      </a:pPr>
                      <a:endParaRPr lang="nl-BE" sz="1000">
                        <a:effectLst/>
                      </a:endParaRPr>
                    </a:p>
                  </a:txBody>
                  <a:tcPr marL="0" marR="0" marT="0" marB="0" anchor="ctr"/>
                </a:tc>
                <a:extLst>
                  <a:ext uri="{0D108BD9-81ED-4DB2-BD59-A6C34878D82A}">
                    <a16:rowId xmlns:a16="http://schemas.microsoft.com/office/drawing/2014/main" val="3569800700"/>
                  </a:ext>
                </a:extLst>
              </a:tr>
              <a:tr h="1476662">
                <a:tc>
                  <a:txBody>
                    <a:bodyPr/>
                    <a:lstStyle/>
                    <a:p>
                      <a:pPr marL="0" algn="l" rtl="0" eaLnBrk="1" latinLnBrk="0" hangingPunct="1">
                        <a:spcBef>
                          <a:spcPts val="0"/>
                        </a:spcBef>
                        <a:spcAft>
                          <a:spcPts val="0"/>
                        </a:spcAft>
                      </a:pPr>
                      <a:r>
                        <a:rPr lang="nl-BE" sz="1100" kern="1200">
                          <a:effectLst/>
                        </a:rPr>
                        <a:t>Bijkomende adviezen</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000">
                        <a:effectLst/>
                      </a:endParaRPr>
                    </a:p>
                  </a:txBody>
                  <a:tcPr marL="0" marR="0" marT="0" marB="0" anchor="ctr"/>
                </a:tc>
                <a:tc>
                  <a:txBody>
                    <a:bodyPr/>
                    <a:lstStyle/>
                    <a:p>
                      <a:pPr marL="0" indent="0" algn="l" rtl="0" eaLnBrk="1" latinLnBrk="0" hangingPunct="1">
                        <a:spcBef>
                          <a:spcPts val="0"/>
                        </a:spcBef>
                        <a:spcAft>
                          <a:spcPts val="0"/>
                        </a:spcAft>
                      </a:pPr>
                      <a:endParaRPr lang="nl-BE" sz="1000">
                        <a:effectLst/>
                      </a:endParaRPr>
                    </a:p>
                  </a:txBody>
                  <a:tcPr marL="0" marR="0" marT="0" marB="0" anchor="ctr"/>
                </a:tc>
                <a:tc>
                  <a:txBody>
                    <a:bodyPr/>
                    <a:lstStyle/>
                    <a:p>
                      <a:pPr marL="0" algn="l" rtl="0" eaLnBrk="1" latinLnBrk="0" hangingPunct="1">
                        <a:spcBef>
                          <a:spcPts val="0"/>
                        </a:spcBef>
                        <a:spcAft>
                          <a:spcPts val="0"/>
                        </a:spcAft>
                      </a:pPr>
                      <a:endParaRPr lang="nl-BE" sz="1000">
                        <a:effectLst/>
                      </a:endParaRPr>
                    </a:p>
                  </a:txBody>
                  <a:tcPr marL="0" marR="0" marT="0" marB="0" anchor="ctr"/>
                </a:tc>
                <a:tc>
                  <a:txBody>
                    <a:bodyPr/>
                    <a:lstStyle/>
                    <a:p>
                      <a:pPr marL="0" algn="l" rtl="0" eaLnBrk="1" latinLnBrk="0" hangingPunct="1">
                        <a:spcBef>
                          <a:spcPts val="0"/>
                        </a:spcBef>
                        <a:spcAft>
                          <a:spcPts val="0"/>
                        </a:spcAft>
                      </a:pPr>
                      <a:r>
                        <a:rPr lang="nl-NL" sz="1050" kern="1200">
                          <a:effectLst/>
                        </a:rPr>
                        <a:t>De HTTP en Semantische nakomingsniveaus moeten compatibel zijn met elkaar. Dit wilt zeggen dat wanneer een Content-Language header beschikbaar binnen de (RDF) response voor een resource, dat minstens language tagged strings in die taal beschikbaar moeten zijn.</a:t>
                      </a:r>
                      <a:endParaRPr lang="nl-NL" sz="1050">
                        <a:effectLst/>
                      </a:endParaRPr>
                    </a:p>
                  </a:txBody>
                  <a:tcPr marL="0" marR="0" marT="0" marB="0" anchor="ctr"/>
                </a:tc>
                <a:extLst>
                  <a:ext uri="{0D108BD9-81ED-4DB2-BD59-A6C34878D82A}">
                    <a16:rowId xmlns:a16="http://schemas.microsoft.com/office/drawing/2014/main" val="38743751"/>
                  </a:ext>
                </a:extLst>
              </a:tr>
            </a:tbl>
          </a:graphicData>
        </a:graphic>
      </p:graphicFrame>
    </p:spTree>
    <p:extLst>
      <p:ext uri="{BB962C8B-B14F-4D97-AF65-F5344CB8AC3E}">
        <p14:creationId xmlns:p14="http://schemas.microsoft.com/office/powerpoint/2010/main" val="3056126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EBCE7A-C477-4B70-9E0D-3EF804C658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5" name="TextBox 4">
            <a:extLst>
              <a:ext uri="{FF2B5EF4-FFF2-40B4-BE49-F238E27FC236}">
                <a16:creationId xmlns:a16="http://schemas.microsoft.com/office/drawing/2014/main" id="{E35C1AAE-449E-4478-B28A-5AD2E6184124}"/>
              </a:ext>
            </a:extLst>
          </p:cNvPr>
          <p:cNvSpPr txBox="1"/>
          <p:nvPr/>
        </p:nvSpPr>
        <p:spPr>
          <a:xfrm>
            <a:off x="3164681" y="1928813"/>
            <a:ext cx="3623108" cy="1107996"/>
          </a:xfrm>
          <a:prstGeom prst="rect">
            <a:avLst/>
          </a:prstGeom>
          <a:noFill/>
        </p:spPr>
        <p:txBody>
          <a:bodyPr wrap="none" rtlCol="0">
            <a:spAutoFit/>
          </a:bodyPr>
          <a:lstStyle/>
          <a:p>
            <a:r>
              <a:rPr lang="nl-BE" sz="6600" dirty="0"/>
              <a:t>Vragen? </a:t>
            </a:r>
          </a:p>
        </p:txBody>
      </p:sp>
    </p:spTree>
    <p:extLst>
      <p:ext uri="{BB962C8B-B14F-4D97-AF65-F5344CB8AC3E}">
        <p14:creationId xmlns:p14="http://schemas.microsoft.com/office/powerpoint/2010/main" val="1897565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A04D4E-30D5-497B-8B67-BACCF6809063}"/>
              </a:ext>
            </a:extLst>
          </p:cNvPr>
          <p:cNvSpPr>
            <a:spLocks noGrp="1"/>
          </p:cNvSpPr>
          <p:nvPr>
            <p:ph type="body" idx="1"/>
          </p:nvPr>
        </p:nvSpPr>
        <p:spPr>
          <a:xfrm>
            <a:off x="758046" y="1111661"/>
            <a:ext cx="7757304" cy="3744300"/>
          </a:xfrm>
        </p:spPr>
        <p:txBody>
          <a:bodyPr/>
          <a:lstStyle/>
          <a:p>
            <a:pPr>
              <a:buChar char="•"/>
            </a:pPr>
            <a:r>
              <a:rPr lang="en-US" b="1" dirty="0" err="1"/>
              <a:t>Informatie</a:t>
            </a:r>
            <a:r>
              <a:rPr lang="en-US" b="1" dirty="0"/>
              <a:t> </a:t>
            </a:r>
            <a:r>
              <a:rPr lang="en-US" b="1" dirty="0" err="1"/>
              <a:t>Vlaanderen</a:t>
            </a:r>
            <a:endParaRPr lang="en-US" b="1" dirty="0"/>
          </a:p>
          <a:p>
            <a:pPr lvl="1">
              <a:buChar char="•"/>
            </a:pPr>
            <a:r>
              <a:rPr lang="en-US" dirty="0">
                <a:hlinkClick r:id="rId2"/>
              </a:rPr>
              <a:t>https://data.vlaanderen.be/doc/richtlijnen/iv-rest-api-richtlijnen/</a:t>
            </a:r>
            <a:endParaRPr lang="en-US" dirty="0"/>
          </a:p>
          <a:p>
            <a:pPr lvl="1">
              <a:buChar char="•"/>
            </a:pPr>
            <a:r>
              <a:rPr lang="en-US" dirty="0"/>
              <a:t>Hypermedia driven</a:t>
            </a:r>
          </a:p>
          <a:p>
            <a:pPr>
              <a:buChar char="•"/>
            </a:pPr>
            <a:r>
              <a:rPr lang="en-US" b="1" dirty="0" err="1"/>
              <a:t>Gcloud</a:t>
            </a:r>
            <a:endParaRPr lang="en-US" b="1" dirty="0"/>
          </a:p>
          <a:p>
            <a:pPr lvl="1">
              <a:buFont typeface="Arial"/>
              <a:buChar char="•"/>
            </a:pPr>
            <a:r>
              <a:rPr lang="en-US" dirty="0">
                <a:hlinkClick r:id="rId3"/>
              </a:rPr>
              <a:t>https://www.gcloud.belgium.be/rest/</a:t>
            </a:r>
            <a:endParaRPr lang="en-US" dirty="0"/>
          </a:p>
          <a:p>
            <a:pPr lvl="1">
              <a:buFont typeface="Arial"/>
              <a:buChar char="•"/>
            </a:pPr>
            <a:r>
              <a:rPr lang="en-US" dirty="0"/>
              <a:t>https://github.com/belgif/rest-guide</a:t>
            </a:r>
          </a:p>
          <a:p>
            <a:pPr>
              <a:buFont typeface="Arial"/>
              <a:buChar char="•"/>
            </a:pPr>
            <a:r>
              <a:rPr lang="en-US" b="1" dirty="0" err="1"/>
              <a:t>Digipolis</a:t>
            </a:r>
            <a:r>
              <a:rPr lang="en-US" b="1" dirty="0"/>
              <a:t> </a:t>
            </a:r>
            <a:r>
              <a:rPr lang="en-US" b="1" dirty="0" err="1"/>
              <a:t>Antwerpen</a:t>
            </a:r>
            <a:endParaRPr lang="en-US" b="1" dirty="0"/>
          </a:p>
          <a:p>
            <a:pPr lvl="1">
              <a:buFont typeface="Arial"/>
              <a:buChar char="•"/>
            </a:pPr>
            <a:r>
              <a:rPr lang="en-US" dirty="0">
                <a:hlinkClick r:id="rId4"/>
              </a:rPr>
              <a:t>https://github.com/digipolisantwerpdocumentation/api-requirements</a:t>
            </a:r>
            <a:endParaRPr lang="en-US" dirty="0"/>
          </a:p>
          <a:p>
            <a:pPr lvl="1">
              <a:buChar char="•"/>
            </a:pPr>
            <a:endParaRPr lang="en-US" dirty="0"/>
          </a:p>
          <a:p>
            <a:pPr lvl="1">
              <a:buChar char="•"/>
            </a:pPr>
            <a:endParaRPr lang="en-US" dirty="0"/>
          </a:p>
          <a:p>
            <a:pPr lvl="1">
              <a:buChar char="•"/>
            </a:pPr>
            <a:endParaRPr lang="en-US" dirty="0"/>
          </a:p>
        </p:txBody>
      </p:sp>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Verschillende initiatieven</a:t>
            </a:r>
            <a:r>
              <a:rPr lang="en-US" sz="8000" b="1">
                <a:solidFill>
                  <a:srgbClr val="FFE615"/>
                </a:solidFill>
                <a:latin typeface="FlandersArtSans-Regular"/>
              </a:rPr>
              <a:t>.</a:t>
            </a:r>
            <a:endParaRPr lang="en-US" sz="8000">
              <a:latin typeface="FlandersArtSans-Regular"/>
            </a:endParaRPr>
          </a:p>
        </p:txBody>
      </p:sp>
    </p:spTree>
    <p:extLst>
      <p:ext uri="{BB962C8B-B14F-4D97-AF65-F5344CB8AC3E}">
        <p14:creationId xmlns:p14="http://schemas.microsoft.com/office/powerpoint/2010/main" val="3198319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Andere bouwblokken</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accent6">
                  <a:lumMod val="75000"/>
                </a:schemeClr>
              </a:solidFill>
              <a:latin typeface="FlandersArtSans-Regular"/>
            </a:endParaRPr>
          </a:p>
        </p:txBody>
      </p:sp>
    </p:spTree>
    <p:extLst>
      <p:ext uri="{BB962C8B-B14F-4D97-AF65-F5344CB8AC3E}">
        <p14:creationId xmlns:p14="http://schemas.microsoft.com/office/powerpoint/2010/main" val="1616522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41</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Versionering</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6" name="Table 5">
            <a:extLst>
              <a:ext uri="{FF2B5EF4-FFF2-40B4-BE49-F238E27FC236}">
                <a16:creationId xmlns:a16="http://schemas.microsoft.com/office/drawing/2014/main" id="{96EC68BE-7244-4CD7-AB60-447463EE726E}"/>
              </a:ext>
            </a:extLst>
          </p:cNvPr>
          <p:cNvGraphicFramePr>
            <a:graphicFrameLocks noGrp="1"/>
          </p:cNvGraphicFramePr>
          <p:nvPr>
            <p:extLst>
              <p:ext uri="{D42A27DB-BD31-4B8C-83A1-F6EECF244321}">
                <p14:modId xmlns:p14="http://schemas.microsoft.com/office/powerpoint/2010/main" val="2352330994"/>
              </p:ext>
            </p:extLst>
          </p:nvPr>
        </p:nvGraphicFramePr>
        <p:xfrm>
          <a:off x="439057" y="1184293"/>
          <a:ext cx="8610600" cy="2944368"/>
        </p:xfrm>
        <a:graphic>
          <a:graphicData uri="http://schemas.openxmlformats.org/drawingml/2006/table">
            <a:tbl>
              <a:tblPr firstRow="1" bandRow="1">
                <a:tableStyleId>{69C7853C-536D-4A76-A0AE-DD22124D55A5}</a:tableStyleId>
              </a:tblPr>
              <a:tblGrid>
                <a:gridCol w="1676400">
                  <a:extLst>
                    <a:ext uri="{9D8B030D-6E8A-4147-A177-3AD203B41FA5}">
                      <a16:colId xmlns:a16="http://schemas.microsoft.com/office/drawing/2014/main" val="3564783704"/>
                    </a:ext>
                  </a:extLst>
                </a:gridCol>
                <a:gridCol w="2298700">
                  <a:extLst>
                    <a:ext uri="{9D8B030D-6E8A-4147-A177-3AD203B41FA5}">
                      <a16:colId xmlns:a16="http://schemas.microsoft.com/office/drawing/2014/main" val="3481775715"/>
                    </a:ext>
                  </a:extLst>
                </a:gridCol>
                <a:gridCol w="2362200">
                  <a:extLst>
                    <a:ext uri="{9D8B030D-6E8A-4147-A177-3AD203B41FA5}">
                      <a16:colId xmlns:a16="http://schemas.microsoft.com/office/drawing/2014/main" val="2132127494"/>
                    </a:ext>
                  </a:extLst>
                </a:gridCol>
                <a:gridCol w="2273300">
                  <a:extLst>
                    <a:ext uri="{9D8B030D-6E8A-4147-A177-3AD203B41FA5}">
                      <a16:colId xmlns:a16="http://schemas.microsoft.com/office/drawing/2014/main" val="24552768"/>
                    </a:ext>
                  </a:extLst>
                </a:gridCol>
              </a:tblGrid>
              <a:tr h="370840">
                <a:tc>
                  <a:txBody>
                    <a:bodyPr/>
                    <a:lstStyle/>
                    <a:p>
                      <a:pPr marR="0" algn="l" rtl="0">
                        <a:spcBef>
                          <a:spcPts val="0"/>
                        </a:spcBef>
                        <a:spcAft>
                          <a:spcPts val="0"/>
                        </a:spcAft>
                      </a:pPr>
                      <a:r>
                        <a:rPr lang="nl-BE" sz="1200">
                          <a:effectLst/>
                        </a:rPr>
                        <a:t>Topic</a:t>
                      </a:r>
                    </a:p>
                  </a:txBody>
                  <a:tcPr marL="0" marR="0" marT="0" marB="0" anchor="ctr"/>
                </a:tc>
                <a:tc>
                  <a:txBody>
                    <a:bodyPr/>
                    <a:lstStyle/>
                    <a:p>
                      <a:pPr marR="0" algn="l" rtl="0">
                        <a:spcBef>
                          <a:spcPts val="0"/>
                        </a:spcBef>
                        <a:spcAft>
                          <a:spcPts val="0"/>
                        </a:spcAft>
                      </a:pPr>
                      <a:r>
                        <a:rPr lang="nl-BE" sz="1200">
                          <a:effectLst/>
                        </a:rPr>
                        <a:t>IV</a:t>
                      </a:r>
                    </a:p>
                  </a:txBody>
                  <a:tcPr marL="0" marR="0" marT="0" marB="0" anchor="ctr"/>
                </a:tc>
                <a:tc>
                  <a:txBody>
                    <a:bodyPr/>
                    <a:lstStyle/>
                    <a:p>
                      <a:pPr marR="0" algn="l" rtl="0">
                        <a:spcBef>
                          <a:spcPts val="0"/>
                        </a:spcBef>
                        <a:spcAft>
                          <a:spcPts val="0"/>
                        </a:spcAft>
                      </a:pPr>
                      <a:r>
                        <a:rPr lang="nl-BE" sz="1200">
                          <a:effectLst/>
                        </a:rPr>
                        <a:t>Gcloud</a:t>
                      </a:r>
                    </a:p>
                  </a:txBody>
                  <a:tcPr marL="0" marR="0" marT="0" marB="0" anchor="ctr"/>
                </a:tc>
                <a:tc>
                  <a:txBody>
                    <a:bodyPr/>
                    <a:lstStyle/>
                    <a:p>
                      <a:pPr marR="0" algn="l" rtl="0">
                        <a:spcBef>
                          <a:spcPts val="0"/>
                        </a:spcBef>
                        <a:spcAft>
                          <a:spcPts val="0"/>
                        </a:spcAft>
                      </a:pPr>
                      <a:r>
                        <a:rPr lang="nl-BE" sz="1200">
                          <a:effectLst/>
                        </a:rPr>
                        <a:t>Digipolis Antwerpen</a:t>
                      </a:r>
                    </a:p>
                  </a:txBody>
                  <a:tcPr marL="0" marR="0" marT="0" marB="0" anchor="ctr"/>
                </a:tc>
                <a:extLst>
                  <a:ext uri="{0D108BD9-81ED-4DB2-BD59-A6C34878D82A}">
                    <a16:rowId xmlns:a16="http://schemas.microsoft.com/office/drawing/2014/main" val="720122818"/>
                  </a:ext>
                </a:extLst>
              </a:tr>
              <a:tr h="370840">
                <a:tc>
                  <a:txBody>
                    <a:bodyPr/>
                    <a:lstStyle/>
                    <a:p>
                      <a:pPr marR="0" algn="l" rtl="0">
                        <a:spcBef>
                          <a:spcPts val="0"/>
                        </a:spcBef>
                        <a:spcAft>
                          <a:spcPts val="0"/>
                        </a:spcAft>
                      </a:pPr>
                      <a:r>
                        <a:rPr lang="nl-BE" sz="1200">
                          <a:effectLst/>
                        </a:rPr>
                        <a:t>beschrijving</a:t>
                      </a:r>
                    </a:p>
                  </a:txBody>
                  <a:tcPr marL="0" marR="0" marT="0" marB="0" anchor="ctr"/>
                </a:tc>
                <a:tc>
                  <a:txBody>
                    <a:bodyPr/>
                    <a:lstStyle/>
                    <a:p>
                      <a:pPr marR="0" algn="l" rtl="0">
                        <a:spcBef>
                          <a:spcPts val="0"/>
                        </a:spcBef>
                        <a:spcAft>
                          <a:spcPts val="0"/>
                        </a:spcAft>
                      </a:pPr>
                      <a:r>
                        <a:rPr lang="en-US" sz="1050">
                          <a:effectLst/>
                        </a:rPr>
                        <a:t>API design richtlijnen/13</a:t>
                      </a:r>
                    </a:p>
                  </a:txBody>
                  <a:tcPr marL="0" marR="0" marT="0" marB="0" anchor="ctr"/>
                </a:tc>
                <a:tc>
                  <a:txBody>
                    <a:bodyPr/>
                    <a:lstStyle/>
                    <a:p>
                      <a:pPr marR="0" algn="l" rtl="0">
                        <a:spcBef>
                          <a:spcPts val="0"/>
                        </a:spcBef>
                        <a:spcAft>
                          <a:spcPts val="0"/>
                        </a:spcAft>
                      </a:pPr>
                      <a:r>
                        <a:rPr lang="nl-BE" sz="1050">
                          <a:effectLst/>
                        </a:rPr>
                        <a:t>https://www.gcloud.belgium.be/rest/#versioning</a:t>
                      </a:r>
                    </a:p>
                  </a:txBody>
                  <a:tcPr marL="0" marR="0" marT="0" marB="0" anchor="ctr"/>
                </a:tc>
                <a:tc>
                  <a:txBody>
                    <a:bodyPr/>
                    <a:lstStyle/>
                    <a:p>
                      <a:pPr marR="0" algn="l" rtl="0">
                        <a:spcBef>
                          <a:spcPts val="0"/>
                        </a:spcBef>
                        <a:spcAft>
                          <a:spcPts val="0"/>
                        </a:spcAft>
                      </a:pPr>
                      <a:r>
                        <a:rPr lang="nl-BE" sz="1050">
                          <a:effectLst/>
                        </a:rPr>
                        <a:t>https://github.com/digipolisantwerpdocumentation/api-requirements#versionering-1</a:t>
                      </a:r>
                    </a:p>
                  </a:txBody>
                  <a:tcPr marL="0" marR="0" marT="0" marB="0" anchor="ctr"/>
                </a:tc>
                <a:extLst>
                  <a:ext uri="{0D108BD9-81ED-4DB2-BD59-A6C34878D82A}">
                    <a16:rowId xmlns:a16="http://schemas.microsoft.com/office/drawing/2014/main" val="2679670033"/>
                  </a:ext>
                </a:extLst>
              </a:tr>
              <a:tr h="513334">
                <a:tc>
                  <a:txBody>
                    <a:bodyPr/>
                    <a:lstStyle/>
                    <a:p>
                      <a:pPr marR="0" algn="l" rtl="0">
                        <a:spcBef>
                          <a:spcPts val="0"/>
                        </a:spcBef>
                        <a:spcAft>
                          <a:spcPts val="0"/>
                        </a:spcAft>
                      </a:pPr>
                      <a:r>
                        <a:rPr lang="nl-BE" sz="1200">
                          <a:effectLst/>
                        </a:rPr>
                        <a:t>beschrijving</a:t>
                      </a:r>
                    </a:p>
                  </a:txBody>
                  <a:tcPr marL="0" marR="0" marT="0" marB="0" anchor="ctr"/>
                </a:tc>
                <a:tc>
                  <a:txBody>
                    <a:bodyPr/>
                    <a:lstStyle/>
                    <a:p>
                      <a:pPr marR="0" algn="l" rtl="0">
                        <a:spcBef>
                          <a:spcPts val="0"/>
                        </a:spcBef>
                        <a:spcAft>
                          <a:spcPts val="0"/>
                        </a:spcAft>
                      </a:pPr>
                      <a:r>
                        <a:rPr lang="nl-NL" sz="1200">
                          <a:effectLst/>
                        </a:rPr>
                        <a:t>Beknopt</a:t>
                      </a:r>
                    </a:p>
                  </a:txBody>
                  <a:tcPr marL="0" marR="0" marT="0" marB="0" anchor="ctr"/>
                </a:tc>
                <a:tc>
                  <a:txBody>
                    <a:bodyPr/>
                    <a:lstStyle/>
                    <a:p>
                      <a:pPr marR="0" algn="l" rtl="0">
                        <a:spcBef>
                          <a:spcPts val="0"/>
                        </a:spcBef>
                        <a:spcAft>
                          <a:spcPts val="0"/>
                        </a:spcAft>
                      </a:pPr>
                      <a:r>
                        <a:rPr lang="nl-BE" sz="1200">
                          <a:effectLst/>
                        </a:rPr>
                        <a:t>Uitgebreide beschrijving</a:t>
                      </a:r>
                    </a:p>
                  </a:txBody>
                  <a:tcPr marL="0" marR="0" marT="0" marB="0" anchor="ctr"/>
                </a:tc>
                <a:tc>
                  <a:txBody>
                    <a:bodyPr/>
                    <a:lstStyle/>
                    <a:p>
                      <a:pPr marR="0" algn="l" rtl="0">
                        <a:spcBef>
                          <a:spcPts val="0"/>
                        </a:spcBef>
                        <a:spcAft>
                          <a:spcPts val="0"/>
                        </a:spcAft>
                      </a:pPr>
                      <a:r>
                        <a:rPr lang="nl-BE" sz="1200">
                          <a:effectLst/>
                        </a:rPr>
                        <a:t>Uitgebreide beschrijving</a:t>
                      </a:r>
                    </a:p>
                  </a:txBody>
                  <a:tcPr marL="0" marR="0" marT="0" marB="0" anchor="ctr"/>
                </a:tc>
                <a:extLst>
                  <a:ext uri="{0D108BD9-81ED-4DB2-BD59-A6C34878D82A}">
                    <a16:rowId xmlns:a16="http://schemas.microsoft.com/office/drawing/2014/main" val="2930674423"/>
                  </a:ext>
                </a:extLst>
              </a:tr>
              <a:tr h="513334">
                <a:tc>
                  <a:txBody>
                    <a:bodyPr/>
                    <a:lstStyle/>
                    <a:p>
                      <a:pPr marR="0" algn="l" rtl="0">
                        <a:spcBef>
                          <a:spcPts val="0"/>
                        </a:spcBef>
                        <a:spcAft>
                          <a:spcPts val="0"/>
                        </a:spcAft>
                      </a:pPr>
                      <a:r>
                        <a:rPr lang="nl-BE" sz="1200">
                          <a:effectLst/>
                        </a:rPr>
                        <a:t>Wees backward compatible</a:t>
                      </a:r>
                    </a:p>
                  </a:txBody>
                  <a:tcPr marL="0" marR="0" marT="0" marB="0" anchor="ctr"/>
                </a:tc>
                <a:tc>
                  <a:txBody>
                    <a:bodyPr/>
                    <a:lstStyle/>
                    <a:p>
                      <a:pPr marR="0" algn="l" rtl="0">
                        <a:spcBef>
                          <a:spcPts val="0"/>
                        </a:spcBef>
                        <a:spcAft>
                          <a:spcPts val="0"/>
                        </a:spcAft>
                      </a:pPr>
                      <a:r>
                        <a:rPr lang="nl-BE" sz="1200">
                          <a:effectLst/>
                        </a:rPr>
                        <a:t>+</a:t>
                      </a:r>
                    </a:p>
                  </a:txBody>
                  <a:tcPr marL="0" marR="0" marT="0" marB="0" anchor="ctr"/>
                </a:tc>
                <a:tc>
                  <a:txBody>
                    <a:bodyPr/>
                    <a:lstStyle/>
                    <a:p>
                      <a:pPr marL="0" marR="0" indent="0" algn="l" rtl="0" eaLnBrk="1" fontAlgn="auto" latinLnBrk="0" hangingPunct="1">
                        <a:spcBef>
                          <a:spcPts val="0"/>
                        </a:spcBef>
                        <a:spcAft>
                          <a:spcPts val="0"/>
                        </a:spcAft>
                      </a:pPr>
                      <a:r>
                        <a:rPr lang="nl-BE" sz="1200">
                          <a:effectLst/>
                        </a:rPr>
                        <a:t>Met guidelines</a:t>
                      </a:r>
                    </a:p>
                  </a:txBody>
                  <a:tcPr marL="0" marR="0" marT="0" marB="0" anchor="ctr"/>
                </a:tc>
                <a:tc>
                  <a:txBody>
                    <a:bodyPr/>
                    <a:lstStyle/>
                    <a:p>
                      <a:pPr marR="0" algn="l" rtl="0">
                        <a:spcBef>
                          <a:spcPts val="0"/>
                        </a:spcBef>
                        <a:spcAft>
                          <a:spcPts val="0"/>
                        </a:spcAft>
                      </a:pPr>
                      <a:r>
                        <a:rPr lang="nl-BE" sz="1200">
                          <a:effectLst/>
                        </a:rPr>
                        <a:t>Met guidelines</a:t>
                      </a:r>
                    </a:p>
                  </a:txBody>
                  <a:tcPr marL="0" marR="0" marT="0" marB="0" anchor="ctr"/>
                </a:tc>
                <a:extLst>
                  <a:ext uri="{0D108BD9-81ED-4DB2-BD59-A6C34878D82A}">
                    <a16:rowId xmlns:a16="http://schemas.microsoft.com/office/drawing/2014/main" val="477124726"/>
                  </a:ext>
                </a:extLst>
              </a:tr>
              <a:tr h="370840">
                <a:tc>
                  <a:txBody>
                    <a:bodyPr/>
                    <a:lstStyle/>
                    <a:p>
                      <a:pPr marR="0" algn="l" rtl="0">
                        <a:spcBef>
                          <a:spcPts val="0"/>
                        </a:spcBef>
                        <a:spcAft>
                          <a:spcPts val="0"/>
                        </a:spcAft>
                      </a:pPr>
                      <a:r>
                        <a:rPr lang="nl-BE" sz="1200">
                          <a:effectLst/>
                        </a:rPr>
                        <a:t>Indien breaking change</a:t>
                      </a:r>
                    </a:p>
                  </a:txBody>
                  <a:tcPr marL="0" marR="0" marT="0" marB="0" anchor="ctr"/>
                </a:tc>
                <a:tc>
                  <a:txBody>
                    <a:bodyPr/>
                    <a:lstStyle/>
                    <a:p>
                      <a:pPr marR="0" algn="l" rtl="0">
                        <a:spcBef>
                          <a:spcPts val="0"/>
                        </a:spcBef>
                        <a:spcAft>
                          <a:spcPts val="0"/>
                        </a:spcAft>
                      </a:pPr>
                      <a:r>
                        <a:rPr lang="nl-BE" sz="1400">
                          <a:effectLst/>
                        </a:rPr>
                        <a:t>Voorzie transitieperiode + major version upgrade</a:t>
                      </a:r>
                    </a:p>
                  </a:txBody>
                  <a:tcPr marL="0" marR="0" marT="0" marB="0" anchor="ctr"/>
                </a:tc>
                <a:tc>
                  <a:txBody>
                    <a:bodyPr/>
                    <a:lstStyle/>
                    <a:p>
                      <a:pPr marL="0" marR="0" indent="0" algn="l" rtl="0">
                        <a:spcBef>
                          <a:spcPts val="0"/>
                        </a:spcBef>
                        <a:spcAft>
                          <a:spcPts val="0"/>
                        </a:spcAft>
                      </a:pPr>
                      <a:r>
                        <a:rPr lang="nl-BE" sz="1400">
                          <a:effectLst/>
                        </a:rPr>
                        <a:t>Major version upgrade + transitieperiode</a:t>
                      </a:r>
                    </a:p>
                  </a:txBody>
                  <a:tcPr marL="0" marR="0" marT="0" marB="0" anchor="ctr"/>
                </a:tc>
                <a:tc>
                  <a:txBody>
                    <a:bodyPr/>
                    <a:lstStyle/>
                    <a:p>
                      <a:pPr marL="0" marR="0" indent="0" algn="l" rtl="0" eaLnBrk="1" fontAlgn="auto" latinLnBrk="0" hangingPunct="1">
                        <a:spcBef>
                          <a:spcPts val="0"/>
                        </a:spcBef>
                        <a:spcAft>
                          <a:spcPts val="0"/>
                        </a:spcAft>
                      </a:pPr>
                      <a:r>
                        <a:rPr lang="nl-BE" sz="1400">
                          <a:effectLst/>
                        </a:rPr>
                        <a:t>Major version upgrade</a:t>
                      </a:r>
                    </a:p>
                  </a:txBody>
                  <a:tcPr marL="0" marR="0" marT="0" marB="0" anchor="ctr"/>
                </a:tc>
                <a:extLst>
                  <a:ext uri="{0D108BD9-81ED-4DB2-BD59-A6C34878D82A}">
                    <a16:rowId xmlns:a16="http://schemas.microsoft.com/office/drawing/2014/main" val="2176321206"/>
                  </a:ext>
                </a:extLst>
              </a:tr>
              <a:tr h="370840">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L="0" marR="0" indent="0" algn="l" rtl="0">
                        <a:spcBef>
                          <a:spcPts val="0"/>
                        </a:spcBef>
                        <a:spcAft>
                          <a:spcPts val="0"/>
                        </a:spcAft>
                      </a:pPr>
                      <a:r>
                        <a:rPr lang="nl-BE" sz="1400">
                          <a:effectLst/>
                        </a:rPr>
                        <a:t>Guidelines voor beheer json payload in openAPI2.0 specification</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extLst>
                  <a:ext uri="{0D108BD9-81ED-4DB2-BD59-A6C34878D82A}">
                    <a16:rowId xmlns:a16="http://schemas.microsoft.com/office/drawing/2014/main" val="4242374202"/>
                  </a:ext>
                </a:extLst>
              </a:tr>
            </a:tbl>
          </a:graphicData>
        </a:graphic>
      </p:graphicFrame>
    </p:spTree>
    <p:extLst>
      <p:ext uri="{BB962C8B-B14F-4D97-AF65-F5344CB8AC3E}">
        <p14:creationId xmlns:p14="http://schemas.microsoft.com/office/powerpoint/2010/main" val="3182864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42</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Documentatie</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3" name="Table 2">
            <a:extLst>
              <a:ext uri="{FF2B5EF4-FFF2-40B4-BE49-F238E27FC236}">
                <a16:creationId xmlns:a16="http://schemas.microsoft.com/office/drawing/2014/main" id="{10D2A290-5CC6-4E0E-BE79-CD885952282A}"/>
              </a:ext>
            </a:extLst>
          </p:cNvPr>
          <p:cNvGraphicFramePr>
            <a:graphicFrameLocks noGrp="1"/>
          </p:cNvGraphicFramePr>
          <p:nvPr>
            <p:extLst>
              <p:ext uri="{D42A27DB-BD31-4B8C-83A1-F6EECF244321}">
                <p14:modId xmlns:p14="http://schemas.microsoft.com/office/powerpoint/2010/main" val="2279619011"/>
              </p:ext>
            </p:extLst>
          </p:nvPr>
        </p:nvGraphicFramePr>
        <p:xfrm>
          <a:off x="646793" y="1316373"/>
          <a:ext cx="8140700" cy="3617214"/>
        </p:xfrm>
        <a:graphic>
          <a:graphicData uri="http://schemas.openxmlformats.org/drawingml/2006/table">
            <a:tbl>
              <a:tblPr firstRow="1" bandRow="1">
                <a:tableStyleId>{69C7853C-536D-4A76-A0AE-DD22124D55A5}</a:tableStyleId>
              </a:tblPr>
              <a:tblGrid>
                <a:gridCol w="1284704">
                  <a:extLst>
                    <a:ext uri="{9D8B030D-6E8A-4147-A177-3AD203B41FA5}">
                      <a16:colId xmlns:a16="http://schemas.microsoft.com/office/drawing/2014/main" val="4257064887"/>
                    </a:ext>
                  </a:extLst>
                </a:gridCol>
                <a:gridCol w="2429490">
                  <a:extLst>
                    <a:ext uri="{9D8B030D-6E8A-4147-A177-3AD203B41FA5}">
                      <a16:colId xmlns:a16="http://schemas.microsoft.com/office/drawing/2014/main" val="4165630496"/>
                    </a:ext>
                  </a:extLst>
                </a:gridCol>
                <a:gridCol w="2149654">
                  <a:extLst>
                    <a:ext uri="{9D8B030D-6E8A-4147-A177-3AD203B41FA5}">
                      <a16:colId xmlns:a16="http://schemas.microsoft.com/office/drawing/2014/main" val="3808595952"/>
                    </a:ext>
                  </a:extLst>
                </a:gridCol>
                <a:gridCol w="2276852">
                  <a:extLst>
                    <a:ext uri="{9D8B030D-6E8A-4147-A177-3AD203B41FA5}">
                      <a16:colId xmlns:a16="http://schemas.microsoft.com/office/drawing/2014/main" val="4065011557"/>
                    </a:ext>
                  </a:extLst>
                </a:gridCol>
              </a:tblGrid>
              <a:tr h="370840">
                <a:tc>
                  <a:txBody>
                    <a:bodyPr/>
                    <a:lstStyle/>
                    <a:p>
                      <a:pPr marR="0" algn="l" rtl="0">
                        <a:spcBef>
                          <a:spcPts val="0"/>
                        </a:spcBef>
                        <a:spcAft>
                          <a:spcPts val="0"/>
                        </a:spcAft>
                      </a:pPr>
                      <a:r>
                        <a:rPr lang="nl-BE" sz="1400">
                          <a:effectLst/>
                        </a:rPr>
                        <a:t>Topic</a:t>
                      </a:r>
                      <a:endParaRPr lang="nl-BE">
                        <a:effectLst/>
                      </a:endParaRPr>
                    </a:p>
                  </a:txBody>
                  <a:tcPr marL="0" marR="0" marT="0" marB="0" anchor="ctr"/>
                </a:tc>
                <a:tc>
                  <a:txBody>
                    <a:bodyPr/>
                    <a:lstStyle/>
                    <a:p>
                      <a:pPr marR="0" algn="l" rtl="0">
                        <a:spcBef>
                          <a:spcPts val="0"/>
                        </a:spcBef>
                        <a:spcAft>
                          <a:spcPts val="0"/>
                        </a:spcAft>
                      </a:pPr>
                      <a:r>
                        <a:rPr lang="nl-BE" sz="1400">
                          <a:effectLst/>
                        </a:rPr>
                        <a:t>IV</a:t>
                      </a:r>
                      <a:endParaRPr lang="nl-BE">
                        <a:effectLst/>
                      </a:endParaRPr>
                    </a:p>
                  </a:txBody>
                  <a:tcPr marL="0" marR="0" marT="0" marB="0" anchor="ctr"/>
                </a:tc>
                <a:tc>
                  <a:txBody>
                    <a:bodyPr/>
                    <a:lstStyle/>
                    <a:p>
                      <a:pPr marR="0" algn="l" rtl="0">
                        <a:spcBef>
                          <a:spcPts val="0"/>
                        </a:spcBef>
                        <a:spcAft>
                          <a:spcPts val="0"/>
                        </a:spcAft>
                      </a:pPr>
                      <a:r>
                        <a:rPr lang="nl-BE" sz="1400">
                          <a:effectLst/>
                        </a:rPr>
                        <a:t>Gcloud</a:t>
                      </a:r>
                      <a:endParaRPr lang="nl-BE">
                        <a:effectLst/>
                      </a:endParaRPr>
                    </a:p>
                  </a:txBody>
                  <a:tcPr marL="0" marR="0" marT="0" marB="0" anchor="ctr"/>
                </a:tc>
                <a:tc>
                  <a:txBody>
                    <a:bodyPr/>
                    <a:lstStyle/>
                    <a:p>
                      <a:pPr marR="0" algn="l" rtl="0">
                        <a:spcBef>
                          <a:spcPts val="0"/>
                        </a:spcBef>
                        <a:spcAft>
                          <a:spcPts val="0"/>
                        </a:spcAft>
                      </a:pPr>
                      <a:r>
                        <a:rPr lang="nl-BE" sz="1400">
                          <a:effectLst/>
                        </a:rPr>
                        <a:t>Digipolis Antwerpen</a:t>
                      </a:r>
                      <a:endParaRPr lang="nl-BE">
                        <a:effectLst/>
                      </a:endParaRPr>
                    </a:p>
                  </a:txBody>
                  <a:tcPr marL="0" marR="0" marT="0" marB="0" anchor="ctr"/>
                </a:tc>
                <a:extLst>
                  <a:ext uri="{0D108BD9-81ED-4DB2-BD59-A6C34878D82A}">
                    <a16:rowId xmlns:a16="http://schemas.microsoft.com/office/drawing/2014/main" val="980543866"/>
                  </a:ext>
                </a:extLst>
              </a:tr>
              <a:tr h="370840">
                <a:tc>
                  <a:txBody>
                    <a:bodyPr/>
                    <a:lstStyle/>
                    <a:p>
                      <a:pPr marR="0" algn="l" rtl="0">
                        <a:spcBef>
                          <a:spcPts val="0"/>
                        </a:spcBef>
                        <a:spcAft>
                          <a:spcPts val="0"/>
                        </a:spcAft>
                      </a:pPr>
                      <a:r>
                        <a:rPr lang="nl-BE" sz="1400">
                          <a:effectLst/>
                        </a:rPr>
                        <a:t>beschrijving</a:t>
                      </a:r>
                      <a:endParaRPr lang="nl-BE">
                        <a:effectLst/>
                      </a:endParaRPr>
                    </a:p>
                  </a:txBody>
                  <a:tcPr marL="0" marR="0" marT="0" marB="0" anchor="ctr"/>
                </a:tc>
                <a:tc>
                  <a:txBody>
                    <a:bodyPr/>
                    <a:lstStyle/>
                    <a:p>
                      <a:pPr marR="0" algn="l" rtl="0">
                        <a:spcBef>
                          <a:spcPts val="0"/>
                        </a:spcBef>
                        <a:spcAft>
                          <a:spcPts val="0"/>
                        </a:spcAft>
                      </a:pPr>
                      <a:r>
                        <a:rPr lang="en-US" sz="1100">
                          <a:effectLst/>
                        </a:rPr>
                        <a:t>API design richtlijnen/11</a:t>
                      </a:r>
                      <a:endParaRPr lang="en-US">
                        <a:effectLst/>
                      </a:endParaRPr>
                    </a:p>
                  </a:txBody>
                  <a:tcPr marL="0" marR="0" marT="0" marB="0" anchor="ctr"/>
                </a:tc>
                <a:tc>
                  <a:txBody>
                    <a:bodyPr/>
                    <a:lstStyle/>
                    <a:p>
                      <a:pPr marR="0" algn="l" rtl="0">
                        <a:spcBef>
                          <a:spcPts val="0"/>
                        </a:spcBef>
                        <a:spcAft>
                          <a:spcPts val="0"/>
                        </a:spcAft>
                      </a:pPr>
                      <a:r>
                        <a:rPr lang="nl-BE" sz="1100">
                          <a:effectLst/>
                        </a:rPr>
                        <a:t>https://www.gcloud.belgium.be/rest/#api-specifications</a:t>
                      </a:r>
                      <a:endParaRPr lang="nl-BE">
                        <a:effectLst/>
                      </a:endParaRPr>
                    </a:p>
                  </a:txBody>
                  <a:tcPr marL="0" marR="0" marT="0" marB="0" anchor="ctr"/>
                </a:tc>
                <a:tc>
                  <a:txBody>
                    <a:bodyPr/>
                    <a:lstStyle/>
                    <a:p>
                      <a:pPr marR="0" algn="l" rtl="0">
                        <a:spcBef>
                          <a:spcPts val="0"/>
                        </a:spcBef>
                        <a:spcAft>
                          <a:spcPts val="0"/>
                        </a:spcAft>
                      </a:pPr>
                      <a:r>
                        <a:rPr lang="nl-BE" sz="1100">
                          <a:effectLst/>
                        </a:rPr>
                        <a:t>https://github.com/digipolisantwerpdocumentation/api-requirements#swagger</a:t>
                      </a:r>
                      <a:endParaRPr lang="nl-BE">
                        <a:effectLst/>
                      </a:endParaRPr>
                    </a:p>
                  </a:txBody>
                  <a:tcPr marL="0" marR="0" marT="0" marB="0" anchor="ctr"/>
                </a:tc>
                <a:extLst>
                  <a:ext uri="{0D108BD9-81ED-4DB2-BD59-A6C34878D82A}">
                    <a16:rowId xmlns:a16="http://schemas.microsoft.com/office/drawing/2014/main" val="4033605763"/>
                  </a:ext>
                </a:extLst>
              </a:tr>
              <a:tr h="513334">
                <a:tc>
                  <a:txBody>
                    <a:bodyPr/>
                    <a:lstStyle/>
                    <a:p>
                      <a:pPr marR="0" algn="l" rtl="0">
                        <a:spcBef>
                          <a:spcPts val="0"/>
                        </a:spcBef>
                        <a:spcAft>
                          <a:spcPts val="0"/>
                        </a:spcAft>
                      </a:pPr>
                      <a:r>
                        <a:rPr lang="nl-BE" sz="1400">
                          <a:effectLst/>
                        </a:rPr>
                        <a:t>beschrijving</a:t>
                      </a:r>
                      <a:endParaRPr lang="nl-BE">
                        <a:effectLst/>
                      </a:endParaRPr>
                    </a:p>
                  </a:txBody>
                  <a:tcPr marL="0" marR="0" marT="0" marB="0" anchor="ctr"/>
                </a:tc>
                <a:tc>
                  <a:txBody>
                    <a:bodyPr/>
                    <a:lstStyle/>
                    <a:p>
                      <a:pPr marR="0" algn="l" rtl="0">
                        <a:spcBef>
                          <a:spcPts val="0"/>
                        </a:spcBef>
                        <a:spcAft>
                          <a:spcPts val="0"/>
                        </a:spcAft>
                      </a:pPr>
                      <a:r>
                        <a:rPr lang="nl-NL" sz="1400">
                          <a:effectLst/>
                        </a:rPr>
                        <a:t>Beknopt</a:t>
                      </a:r>
                      <a:endParaRPr lang="nl-NL">
                        <a:effectLst/>
                      </a:endParaRPr>
                    </a:p>
                  </a:txBody>
                  <a:tcPr marL="0" marR="0" marT="0" marB="0" anchor="ctr"/>
                </a:tc>
                <a:tc>
                  <a:txBody>
                    <a:bodyPr/>
                    <a:lstStyle/>
                    <a:p>
                      <a:pPr marR="0" algn="l" rtl="0">
                        <a:spcBef>
                          <a:spcPts val="0"/>
                        </a:spcBef>
                        <a:spcAft>
                          <a:spcPts val="0"/>
                        </a:spcAft>
                      </a:pPr>
                      <a:r>
                        <a:rPr lang="nl-BE" sz="1400">
                          <a:effectLst/>
                        </a:rPr>
                        <a:t>Uitgebreide beschrijving</a:t>
                      </a:r>
                      <a:endParaRPr lang="nl-BE">
                        <a:effectLst/>
                      </a:endParaRPr>
                    </a:p>
                  </a:txBody>
                  <a:tcPr marL="0" marR="0" marT="0" marB="0" anchor="ctr"/>
                </a:tc>
                <a:tc>
                  <a:txBody>
                    <a:bodyPr/>
                    <a:lstStyle/>
                    <a:p>
                      <a:pPr marR="0" algn="l" rtl="0">
                        <a:spcBef>
                          <a:spcPts val="0"/>
                        </a:spcBef>
                        <a:spcAft>
                          <a:spcPts val="0"/>
                        </a:spcAft>
                      </a:pPr>
                      <a:r>
                        <a:rPr lang="nl-BE" sz="1400">
                          <a:effectLst/>
                        </a:rPr>
                        <a:t>Uitgebreide beschrijving + templates</a:t>
                      </a:r>
                      <a:endParaRPr lang="nl-BE">
                        <a:effectLst/>
                      </a:endParaRPr>
                    </a:p>
                  </a:txBody>
                  <a:tcPr marL="0" marR="0" marT="0" marB="0" anchor="ctr"/>
                </a:tc>
                <a:extLst>
                  <a:ext uri="{0D108BD9-81ED-4DB2-BD59-A6C34878D82A}">
                    <a16:rowId xmlns:a16="http://schemas.microsoft.com/office/drawing/2014/main" val="989370835"/>
                  </a:ext>
                </a:extLst>
              </a:tr>
              <a:tr h="513334">
                <a:tc>
                  <a:txBody>
                    <a:bodyPr/>
                    <a:lstStyle/>
                    <a:p>
                      <a:pPr marR="0" algn="l" rtl="0">
                        <a:spcBef>
                          <a:spcPts val="0"/>
                        </a:spcBef>
                        <a:spcAft>
                          <a:spcPts val="0"/>
                        </a:spcAft>
                      </a:pPr>
                      <a:r>
                        <a:rPr lang="nl-BE" sz="1400">
                          <a:effectLst/>
                        </a:rPr>
                        <a:t>Standaard</a:t>
                      </a:r>
                      <a:endParaRPr lang="nl-BE">
                        <a:effectLst/>
                      </a:endParaRPr>
                    </a:p>
                  </a:txBody>
                  <a:tcPr marL="0" marR="0" marT="0" marB="0" anchor="ctr"/>
                </a:tc>
                <a:tc>
                  <a:txBody>
                    <a:bodyPr/>
                    <a:lstStyle/>
                    <a:p>
                      <a:pPr marR="0" algn="l" rtl="0">
                        <a:spcBef>
                          <a:spcPts val="0"/>
                        </a:spcBef>
                        <a:spcAft>
                          <a:spcPts val="0"/>
                        </a:spcAft>
                      </a:pPr>
                      <a:r>
                        <a:rPr lang="nl-BE" sz="1400" dirty="0" err="1">
                          <a:effectLst/>
                        </a:rPr>
                        <a:t>OpenAPI</a:t>
                      </a:r>
                      <a:r>
                        <a:rPr lang="nl-BE" sz="1400" dirty="0">
                          <a:effectLst/>
                        </a:rPr>
                        <a:t> 3.0, </a:t>
                      </a:r>
                      <a:r>
                        <a:rPr lang="nl-BE" sz="1400" dirty="0" err="1">
                          <a:effectLst/>
                        </a:rPr>
                        <a:t>deprecate</a:t>
                      </a:r>
                      <a:r>
                        <a:rPr lang="nl-BE" sz="1400" dirty="0">
                          <a:effectLst/>
                        </a:rPr>
                        <a:t> 2.0</a:t>
                      </a:r>
                      <a:endParaRPr lang="nl-BE" dirty="0">
                        <a:effectLst/>
                      </a:endParaRPr>
                    </a:p>
                  </a:txBody>
                  <a:tcPr marL="0" marR="0" marT="0" marB="0" anchor="ctr"/>
                </a:tc>
                <a:tc>
                  <a:txBody>
                    <a:bodyPr/>
                    <a:lstStyle/>
                    <a:p>
                      <a:pPr marL="0" marR="0" indent="0" algn="l" rtl="0" eaLnBrk="1" fontAlgn="auto" latinLnBrk="0" hangingPunct="1">
                        <a:spcBef>
                          <a:spcPts val="0"/>
                        </a:spcBef>
                        <a:spcAft>
                          <a:spcPts val="0"/>
                        </a:spcAft>
                      </a:pPr>
                      <a:r>
                        <a:rPr lang="nl-BE" sz="1400">
                          <a:effectLst/>
                        </a:rPr>
                        <a:t>OpenAPI 2.0</a:t>
                      </a:r>
                      <a:endParaRPr lang="nl-BE">
                        <a:effectLst/>
                      </a:endParaRPr>
                    </a:p>
                  </a:txBody>
                  <a:tcPr marL="0" marR="0" marT="0" marB="0" anchor="ctr"/>
                </a:tc>
                <a:tc>
                  <a:txBody>
                    <a:bodyPr/>
                    <a:lstStyle/>
                    <a:p>
                      <a:pPr marR="0" algn="l" rtl="0">
                        <a:spcBef>
                          <a:spcPts val="0"/>
                        </a:spcBef>
                        <a:spcAft>
                          <a:spcPts val="0"/>
                        </a:spcAft>
                      </a:pPr>
                      <a:r>
                        <a:rPr lang="nl-BE" sz="1400" dirty="0">
                          <a:effectLst/>
                        </a:rPr>
                        <a:t>Swagger (</a:t>
                      </a:r>
                      <a:r>
                        <a:rPr lang="nl-BE" sz="1400" dirty="0" err="1">
                          <a:effectLst/>
                        </a:rPr>
                        <a:t>OpenAPI</a:t>
                      </a:r>
                      <a:r>
                        <a:rPr lang="nl-BE" sz="1400" dirty="0">
                          <a:effectLst/>
                        </a:rPr>
                        <a:t> 2.0), OpenAPI3.0 aan het voorbereiden</a:t>
                      </a:r>
                      <a:endParaRPr lang="nl-BE" dirty="0">
                        <a:effectLst/>
                      </a:endParaRPr>
                    </a:p>
                  </a:txBody>
                  <a:tcPr marL="0" marR="0" marT="0" marB="0" anchor="ctr"/>
                </a:tc>
                <a:extLst>
                  <a:ext uri="{0D108BD9-81ED-4DB2-BD59-A6C34878D82A}">
                    <a16:rowId xmlns:a16="http://schemas.microsoft.com/office/drawing/2014/main" val="1072842644"/>
                  </a:ext>
                </a:extLst>
              </a:tr>
              <a:tr h="370840">
                <a:tc>
                  <a:txBody>
                    <a:bodyPr/>
                    <a:lstStyle/>
                    <a:p>
                      <a:pPr marR="0" algn="l" rtl="0">
                        <a:spcBef>
                          <a:spcPts val="0"/>
                        </a:spcBef>
                        <a:spcAft>
                          <a:spcPts val="0"/>
                        </a:spcAft>
                      </a:pPr>
                      <a:endParaRPr lang="nl-BE">
                        <a:effectLst/>
                      </a:endParaRPr>
                    </a:p>
                  </a:txBody>
                  <a:tcPr marL="0" marR="0" marT="0" marB="0" anchor="ctr"/>
                </a:tc>
                <a:tc>
                  <a:txBody>
                    <a:bodyPr/>
                    <a:lstStyle/>
                    <a:p>
                      <a:pPr marR="0" algn="l" rtl="0">
                        <a:spcBef>
                          <a:spcPts val="0"/>
                        </a:spcBef>
                        <a:spcAft>
                          <a:spcPts val="0"/>
                        </a:spcAft>
                      </a:pPr>
                      <a:endParaRPr lang="nl-BE">
                        <a:effectLst/>
                      </a:endParaRPr>
                    </a:p>
                  </a:txBody>
                  <a:tcPr marL="0" marR="0" marT="0" marB="0" anchor="ctr"/>
                </a:tc>
                <a:tc>
                  <a:txBody>
                    <a:bodyPr/>
                    <a:lstStyle/>
                    <a:p>
                      <a:pPr marL="0" marR="0" indent="0" algn="l" rtl="0">
                        <a:spcBef>
                          <a:spcPts val="0"/>
                        </a:spcBef>
                        <a:spcAft>
                          <a:spcPts val="0"/>
                        </a:spcAft>
                      </a:pPr>
                      <a:r>
                        <a:rPr lang="nl-BE" sz="1600">
                          <a:effectLst/>
                        </a:rPr>
                        <a:t>Schemas voor veelvoorkomende enteiten: https://www.gcloud.belgium.be/rest/schemas/</a:t>
                      </a:r>
                      <a:endParaRPr lang="nl-BE">
                        <a:effectLst/>
                      </a:endParaRPr>
                    </a:p>
                  </a:txBody>
                  <a:tcPr marL="0" marR="0" marT="0" marB="0" anchor="ctr"/>
                </a:tc>
                <a:tc>
                  <a:txBody>
                    <a:bodyPr/>
                    <a:lstStyle/>
                    <a:p>
                      <a:pPr marL="0" marR="0" indent="0" algn="l" rtl="0" eaLnBrk="1" fontAlgn="auto" latinLnBrk="0" hangingPunct="1">
                        <a:spcBef>
                          <a:spcPts val="0"/>
                        </a:spcBef>
                        <a:spcAft>
                          <a:spcPts val="0"/>
                        </a:spcAft>
                      </a:pPr>
                      <a:endParaRPr lang="nl-BE">
                        <a:effectLst/>
                      </a:endParaRPr>
                    </a:p>
                  </a:txBody>
                  <a:tcPr marL="0" marR="0" marT="0" marB="0" anchor="ctr"/>
                </a:tc>
                <a:extLst>
                  <a:ext uri="{0D108BD9-81ED-4DB2-BD59-A6C34878D82A}">
                    <a16:rowId xmlns:a16="http://schemas.microsoft.com/office/drawing/2014/main" val="1257890582"/>
                  </a:ext>
                </a:extLst>
              </a:tr>
              <a:tr h="370840">
                <a:tc>
                  <a:txBody>
                    <a:bodyPr/>
                    <a:lstStyle/>
                    <a:p>
                      <a:pPr marR="0" algn="l" rtl="0">
                        <a:spcBef>
                          <a:spcPts val="0"/>
                        </a:spcBef>
                        <a:spcAft>
                          <a:spcPts val="0"/>
                        </a:spcAft>
                      </a:pPr>
                      <a:endParaRPr lang="nl-BE">
                        <a:effectLst/>
                      </a:endParaRPr>
                    </a:p>
                  </a:txBody>
                  <a:tcPr marL="0" marR="0" marT="0" marB="0" anchor="ctr"/>
                </a:tc>
                <a:tc>
                  <a:txBody>
                    <a:bodyPr/>
                    <a:lstStyle/>
                    <a:p>
                      <a:pPr marR="0" algn="l" rtl="0">
                        <a:spcBef>
                          <a:spcPts val="0"/>
                        </a:spcBef>
                        <a:spcAft>
                          <a:spcPts val="0"/>
                        </a:spcAft>
                      </a:pPr>
                      <a:endParaRPr lang="nl-BE">
                        <a:effectLst/>
                      </a:endParaRPr>
                    </a:p>
                  </a:txBody>
                  <a:tcPr marL="0" marR="0" marT="0" marB="0" anchor="ctr"/>
                </a:tc>
                <a:tc>
                  <a:txBody>
                    <a:bodyPr/>
                    <a:lstStyle/>
                    <a:p>
                      <a:pPr marL="0" marR="0" indent="0" algn="l" rtl="0">
                        <a:spcBef>
                          <a:spcPts val="0"/>
                        </a:spcBef>
                        <a:spcAft>
                          <a:spcPts val="0"/>
                        </a:spcAft>
                      </a:pPr>
                      <a:r>
                        <a:rPr lang="nl-BE" sz="1600">
                          <a:effectLst/>
                        </a:rPr>
                        <a:t>Overzicht tooling </a:t>
                      </a:r>
                      <a:endParaRPr lang="nl-BE">
                        <a:effectLst/>
                      </a:endParaRPr>
                    </a:p>
                  </a:txBody>
                  <a:tcPr marL="0" marR="0" marT="0" marB="0" anchor="ctr"/>
                </a:tc>
                <a:tc>
                  <a:txBody>
                    <a:bodyPr/>
                    <a:lstStyle/>
                    <a:p>
                      <a:pPr marR="0" algn="l" rtl="0">
                        <a:spcBef>
                          <a:spcPts val="0"/>
                        </a:spcBef>
                        <a:spcAft>
                          <a:spcPts val="0"/>
                        </a:spcAft>
                      </a:pPr>
                      <a:endParaRPr lang="nl-BE" dirty="0">
                        <a:effectLst/>
                      </a:endParaRPr>
                    </a:p>
                  </a:txBody>
                  <a:tcPr marL="0" marR="0" marT="0" marB="0" anchor="ctr"/>
                </a:tc>
                <a:extLst>
                  <a:ext uri="{0D108BD9-81ED-4DB2-BD59-A6C34878D82A}">
                    <a16:rowId xmlns:a16="http://schemas.microsoft.com/office/drawing/2014/main" val="406786044"/>
                  </a:ext>
                </a:extLst>
              </a:tr>
            </a:tbl>
          </a:graphicData>
        </a:graphic>
      </p:graphicFrame>
    </p:spTree>
    <p:extLst>
      <p:ext uri="{BB962C8B-B14F-4D97-AF65-F5344CB8AC3E}">
        <p14:creationId xmlns:p14="http://schemas.microsoft.com/office/powerpoint/2010/main" val="1356151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43</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Performance - Caching</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6" name="Table 5">
            <a:extLst>
              <a:ext uri="{FF2B5EF4-FFF2-40B4-BE49-F238E27FC236}">
                <a16:creationId xmlns:a16="http://schemas.microsoft.com/office/drawing/2014/main" id="{FC0D17A7-BBD0-4B71-803C-14E28844F70A}"/>
              </a:ext>
            </a:extLst>
          </p:cNvPr>
          <p:cNvGraphicFramePr>
            <a:graphicFrameLocks noGrp="1"/>
          </p:cNvGraphicFramePr>
          <p:nvPr>
            <p:extLst>
              <p:ext uri="{D42A27DB-BD31-4B8C-83A1-F6EECF244321}">
                <p14:modId xmlns:p14="http://schemas.microsoft.com/office/powerpoint/2010/main" val="3506516020"/>
              </p:ext>
            </p:extLst>
          </p:nvPr>
        </p:nvGraphicFramePr>
        <p:xfrm>
          <a:off x="717550" y="1562644"/>
          <a:ext cx="7803247" cy="1735418"/>
        </p:xfrm>
        <a:graphic>
          <a:graphicData uri="http://schemas.openxmlformats.org/drawingml/2006/table">
            <a:tbl>
              <a:tblPr firstRow="1" bandRow="1">
                <a:tableStyleId>{69C7853C-536D-4A76-A0AE-DD22124D55A5}</a:tableStyleId>
              </a:tblPr>
              <a:tblGrid>
                <a:gridCol w="1524930">
                  <a:extLst>
                    <a:ext uri="{9D8B030D-6E8A-4147-A177-3AD203B41FA5}">
                      <a16:colId xmlns:a16="http://schemas.microsoft.com/office/drawing/2014/main" val="386715996"/>
                    </a:ext>
                  </a:extLst>
                </a:gridCol>
                <a:gridCol w="2129407">
                  <a:extLst>
                    <a:ext uri="{9D8B030D-6E8A-4147-A177-3AD203B41FA5}">
                      <a16:colId xmlns:a16="http://schemas.microsoft.com/office/drawing/2014/main" val="3141649605"/>
                    </a:ext>
                  </a:extLst>
                </a:gridCol>
                <a:gridCol w="1950812">
                  <a:extLst>
                    <a:ext uri="{9D8B030D-6E8A-4147-A177-3AD203B41FA5}">
                      <a16:colId xmlns:a16="http://schemas.microsoft.com/office/drawing/2014/main" val="243237325"/>
                    </a:ext>
                  </a:extLst>
                </a:gridCol>
                <a:gridCol w="2198098">
                  <a:extLst>
                    <a:ext uri="{9D8B030D-6E8A-4147-A177-3AD203B41FA5}">
                      <a16:colId xmlns:a16="http://schemas.microsoft.com/office/drawing/2014/main" val="3067231345"/>
                    </a:ext>
                  </a:extLst>
                </a:gridCol>
              </a:tblGrid>
              <a:tr h="458150">
                <a:tc>
                  <a:txBody>
                    <a:bodyPr/>
                    <a:lstStyle/>
                    <a:p>
                      <a:pPr marR="0" algn="l" rtl="0">
                        <a:spcBef>
                          <a:spcPts val="0"/>
                        </a:spcBef>
                        <a:spcAft>
                          <a:spcPts val="0"/>
                        </a:spcAft>
                      </a:pPr>
                      <a:r>
                        <a:rPr lang="nl-BE" sz="1400">
                          <a:effectLst/>
                        </a:rPr>
                        <a:t>Topic</a:t>
                      </a:r>
                      <a:endParaRPr lang="nl-BE">
                        <a:effectLst/>
                      </a:endParaRPr>
                    </a:p>
                  </a:txBody>
                  <a:tcPr marL="0" marR="0" marT="0" marB="0" anchor="ctr"/>
                </a:tc>
                <a:tc>
                  <a:txBody>
                    <a:bodyPr/>
                    <a:lstStyle/>
                    <a:p>
                      <a:pPr marR="0" algn="l" rtl="0">
                        <a:spcBef>
                          <a:spcPts val="0"/>
                        </a:spcBef>
                        <a:spcAft>
                          <a:spcPts val="0"/>
                        </a:spcAft>
                      </a:pPr>
                      <a:r>
                        <a:rPr lang="nl-BE" sz="1400">
                          <a:effectLst/>
                        </a:rPr>
                        <a:t>IV</a:t>
                      </a:r>
                      <a:endParaRPr lang="nl-BE">
                        <a:effectLst/>
                      </a:endParaRPr>
                    </a:p>
                  </a:txBody>
                  <a:tcPr marL="0" marR="0" marT="0" marB="0" anchor="ctr"/>
                </a:tc>
                <a:tc>
                  <a:txBody>
                    <a:bodyPr/>
                    <a:lstStyle/>
                    <a:p>
                      <a:pPr marR="0" algn="l" rtl="0">
                        <a:spcBef>
                          <a:spcPts val="0"/>
                        </a:spcBef>
                        <a:spcAft>
                          <a:spcPts val="0"/>
                        </a:spcAft>
                      </a:pPr>
                      <a:r>
                        <a:rPr lang="nl-BE" sz="1400">
                          <a:effectLst/>
                        </a:rPr>
                        <a:t>Gcloud</a:t>
                      </a:r>
                      <a:endParaRPr lang="nl-BE">
                        <a:effectLst/>
                      </a:endParaRPr>
                    </a:p>
                  </a:txBody>
                  <a:tcPr marL="0" marR="0" marT="0" marB="0" anchor="ctr"/>
                </a:tc>
                <a:tc>
                  <a:txBody>
                    <a:bodyPr/>
                    <a:lstStyle/>
                    <a:p>
                      <a:pPr marR="0" algn="l" rtl="0">
                        <a:spcBef>
                          <a:spcPts val="0"/>
                        </a:spcBef>
                        <a:spcAft>
                          <a:spcPts val="0"/>
                        </a:spcAft>
                      </a:pPr>
                      <a:r>
                        <a:rPr lang="nl-BE" sz="1400">
                          <a:effectLst/>
                        </a:rPr>
                        <a:t>Digipolis Antwerpen</a:t>
                      </a:r>
                      <a:endParaRPr lang="nl-BE">
                        <a:effectLst/>
                      </a:endParaRPr>
                    </a:p>
                  </a:txBody>
                  <a:tcPr marL="0" marR="0" marT="0" marB="0" anchor="ctr"/>
                </a:tc>
                <a:extLst>
                  <a:ext uri="{0D108BD9-81ED-4DB2-BD59-A6C34878D82A}">
                    <a16:rowId xmlns:a16="http://schemas.microsoft.com/office/drawing/2014/main" val="2029009878"/>
                  </a:ext>
                </a:extLst>
              </a:tr>
              <a:tr h="513684">
                <a:tc>
                  <a:txBody>
                    <a:bodyPr/>
                    <a:lstStyle/>
                    <a:p>
                      <a:pPr marR="0" algn="l" rtl="0">
                        <a:spcBef>
                          <a:spcPts val="0"/>
                        </a:spcBef>
                        <a:spcAft>
                          <a:spcPts val="0"/>
                        </a:spcAft>
                      </a:pPr>
                      <a:r>
                        <a:rPr lang="nl-BE" sz="1400">
                          <a:effectLst/>
                        </a:rPr>
                        <a:t>beschrijving</a:t>
                      </a:r>
                      <a:endParaRPr lang="nl-BE">
                        <a:effectLst/>
                      </a:endParaRPr>
                    </a:p>
                  </a:txBody>
                  <a:tcPr marL="0" marR="0" marT="0" marB="0" anchor="ctr"/>
                </a:tc>
                <a:tc>
                  <a:txBody>
                    <a:bodyPr/>
                    <a:lstStyle/>
                    <a:p>
                      <a:pPr marR="0" algn="l" rtl="0">
                        <a:spcBef>
                          <a:spcPts val="0"/>
                        </a:spcBef>
                        <a:spcAft>
                          <a:spcPts val="0"/>
                        </a:spcAft>
                      </a:pPr>
                      <a:r>
                        <a:rPr lang="en-US" sz="1400">
                          <a:effectLst/>
                        </a:rPr>
                        <a:t>API design richtlijnen/10</a:t>
                      </a:r>
                      <a:endParaRPr lang="en-US">
                        <a:effectLst/>
                      </a:endParaRPr>
                    </a:p>
                    <a:p>
                      <a:pPr marR="0" algn="l" rtl="0">
                        <a:spcBef>
                          <a:spcPts val="0"/>
                        </a:spcBef>
                        <a:spcAft>
                          <a:spcPts val="0"/>
                        </a:spcAft>
                      </a:pPr>
                      <a:r>
                        <a:rPr lang="en-US" sz="1400">
                          <a:effectLst/>
                        </a:rPr>
                        <a:t>(details niet publiek)</a:t>
                      </a:r>
                      <a:endParaRPr lang="en-US">
                        <a:effectLst/>
                      </a:endParaRPr>
                    </a:p>
                  </a:txBody>
                  <a:tcPr marL="0" marR="0" marT="0" marB="0" anchor="ctr"/>
                </a:tc>
                <a:tc>
                  <a:txBody>
                    <a:bodyPr/>
                    <a:lstStyle/>
                    <a:p>
                      <a:pPr marR="0" algn="l" rtl="0">
                        <a:spcBef>
                          <a:spcPts val="0"/>
                        </a:spcBef>
                        <a:spcAft>
                          <a:spcPts val="0"/>
                        </a:spcAft>
                      </a:pPr>
                      <a:r>
                        <a:rPr lang="nl-BE" sz="1400">
                          <a:effectLst/>
                        </a:rPr>
                        <a:t>https://www.gcloud.belgium.be/rest/#caching</a:t>
                      </a:r>
                      <a:endParaRPr lang="nl-BE">
                        <a:effectLst/>
                      </a:endParaRPr>
                    </a:p>
                  </a:txBody>
                  <a:tcPr marL="0" marR="0" marT="0" marB="0" anchor="ctr"/>
                </a:tc>
                <a:tc>
                  <a:txBody>
                    <a:bodyPr/>
                    <a:lstStyle/>
                    <a:p>
                      <a:pPr marR="0" algn="l" rtl="0">
                        <a:spcBef>
                          <a:spcPts val="0"/>
                        </a:spcBef>
                        <a:spcAft>
                          <a:spcPts val="0"/>
                        </a:spcAft>
                      </a:pPr>
                      <a:endParaRPr lang="nl-BE">
                        <a:effectLst/>
                      </a:endParaRPr>
                    </a:p>
                  </a:txBody>
                  <a:tcPr marL="0" marR="0" marT="0" marB="0" anchor="ctr"/>
                </a:tc>
                <a:extLst>
                  <a:ext uri="{0D108BD9-81ED-4DB2-BD59-A6C34878D82A}">
                    <a16:rowId xmlns:a16="http://schemas.microsoft.com/office/drawing/2014/main" val="2455653663"/>
                  </a:ext>
                </a:extLst>
              </a:tr>
              <a:tr h="763584">
                <a:tc>
                  <a:txBody>
                    <a:bodyPr/>
                    <a:lstStyle/>
                    <a:p>
                      <a:pPr marR="0" algn="l" rtl="0">
                        <a:spcBef>
                          <a:spcPts val="0"/>
                        </a:spcBef>
                        <a:spcAft>
                          <a:spcPts val="0"/>
                        </a:spcAft>
                      </a:pPr>
                      <a:r>
                        <a:rPr lang="nl-BE" sz="1400">
                          <a:effectLst/>
                        </a:rPr>
                        <a:t>beschrijving</a:t>
                      </a:r>
                      <a:endParaRPr lang="nl-BE">
                        <a:effectLst/>
                      </a:endParaRPr>
                    </a:p>
                  </a:txBody>
                  <a:tcPr marL="0" marR="0" marT="0" marB="0" anchor="ctr"/>
                </a:tc>
                <a:tc>
                  <a:txBody>
                    <a:bodyPr/>
                    <a:lstStyle/>
                    <a:p>
                      <a:pPr marR="0" algn="l" rtl="0">
                        <a:spcBef>
                          <a:spcPts val="0"/>
                        </a:spcBef>
                        <a:spcAft>
                          <a:spcPts val="0"/>
                        </a:spcAft>
                      </a:pPr>
                      <a:r>
                        <a:rPr lang="nl-NL" sz="1400">
                          <a:effectLst/>
                        </a:rPr>
                        <a:t>Beknopte beschrijving van gedrag headers </a:t>
                      </a:r>
                      <a:endParaRPr lang="nl-NL">
                        <a:effectLst/>
                      </a:endParaRPr>
                    </a:p>
                  </a:txBody>
                  <a:tcPr marL="0" marR="0" marT="0" marB="0" anchor="ctr"/>
                </a:tc>
                <a:tc>
                  <a:txBody>
                    <a:bodyPr/>
                    <a:lstStyle/>
                    <a:p>
                      <a:pPr marR="0" algn="l" rtl="0">
                        <a:spcBef>
                          <a:spcPts val="0"/>
                        </a:spcBef>
                        <a:spcAft>
                          <a:spcPts val="0"/>
                        </a:spcAft>
                      </a:pPr>
                      <a:r>
                        <a:rPr lang="nl-BE" sz="1400">
                          <a:effectLst/>
                        </a:rPr>
                        <a:t>Uitgebreide beschrijving + impact headers</a:t>
                      </a:r>
                      <a:endParaRPr lang="nl-BE">
                        <a:effectLst/>
                      </a:endParaRPr>
                    </a:p>
                  </a:txBody>
                  <a:tcPr marL="0" marR="0" marT="0" marB="0" anchor="ctr"/>
                </a:tc>
                <a:tc>
                  <a:txBody>
                    <a:bodyPr/>
                    <a:lstStyle/>
                    <a:p>
                      <a:pPr marR="0" algn="l" rtl="0">
                        <a:spcBef>
                          <a:spcPts val="0"/>
                        </a:spcBef>
                        <a:spcAft>
                          <a:spcPts val="0"/>
                        </a:spcAft>
                      </a:pPr>
                      <a:endParaRPr lang="nl-BE">
                        <a:effectLst/>
                      </a:endParaRPr>
                    </a:p>
                  </a:txBody>
                  <a:tcPr marL="0" marR="0" marT="0" marB="0" anchor="ctr"/>
                </a:tc>
                <a:extLst>
                  <a:ext uri="{0D108BD9-81ED-4DB2-BD59-A6C34878D82A}">
                    <a16:rowId xmlns:a16="http://schemas.microsoft.com/office/drawing/2014/main" val="2556004959"/>
                  </a:ext>
                </a:extLst>
              </a:tr>
            </a:tbl>
          </a:graphicData>
        </a:graphic>
      </p:graphicFrame>
    </p:spTree>
    <p:extLst>
      <p:ext uri="{BB962C8B-B14F-4D97-AF65-F5344CB8AC3E}">
        <p14:creationId xmlns:p14="http://schemas.microsoft.com/office/powerpoint/2010/main" val="1140960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44</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Langdurige operaties</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3" name="Table 2">
            <a:extLst>
              <a:ext uri="{FF2B5EF4-FFF2-40B4-BE49-F238E27FC236}">
                <a16:creationId xmlns:a16="http://schemas.microsoft.com/office/drawing/2014/main" id="{60A22478-10C0-4BC9-8718-36AC8B008D62}"/>
              </a:ext>
            </a:extLst>
          </p:cNvPr>
          <p:cNvGraphicFramePr>
            <a:graphicFrameLocks noGrp="1"/>
          </p:cNvGraphicFramePr>
          <p:nvPr>
            <p:extLst>
              <p:ext uri="{D42A27DB-BD31-4B8C-83A1-F6EECF244321}">
                <p14:modId xmlns:p14="http://schemas.microsoft.com/office/powerpoint/2010/main" val="3429277256"/>
              </p:ext>
            </p:extLst>
          </p:nvPr>
        </p:nvGraphicFramePr>
        <p:xfrm>
          <a:off x="572407" y="1196140"/>
          <a:ext cx="8343900" cy="3013202"/>
        </p:xfrm>
        <a:graphic>
          <a:graphicData uri="http://schemas.openxmlformats.org/drawingml/2006/table">
            <a:tbl>
              <a:tblPr firstRow="1" bandRow="1">
                <a:tableStyleId>{69C7853C-536D-4A76-A0AE-DD22124D55A5}</a:tableStyleId>
              </a:tblPr>
              <a:tblGrid>
                <a:gridCol w="1696635">
                  <a:extLst>
                    <a:ext uri="{9D8B030D-6E8A-4147-A177-3AD203B41FA5}">
                      <a16:colId xmlns:a16="http://schemas.microsoft.com/office/drawing/2014/main" val="857405477"/>
                    </a:ext>
                  </a:extLst>
                </a:gridCol>
                <a:gridCol w="747026">
                  <a:extLst>
                    <a:ext uri="{9D8B030D-6E8A-4147-A177-3AD203B41FA5}">
                      <a16:colId xmlns:a16="http://schemas.microsoft.com/office/drawing/2014/main" val="1835427535"/>
                    </a:ext>
                  </a:extLst>
                </a:gridCol>
                <a:gridCol w="2291724">
                  <a:extLst>
                    <a:ext uri="{9D8B030D-6E8A-4147-A177-3AD203B41FA5}">
                      <a16:colId xmlns:a16="http://schemas.microsoft.com/office/drawing/2014/main" val="352881694"/>
                    </a:ext>
                  </a:extLst>
                </a:gridCol>
                <a:gridCol w="3608515">
                  <a:extLst>
                    <a:ext uri="{9D8B030D-6E8A-4147-A177-3AD203B41FA5}">
                      <a16:colId xmlns:a16="http://schemas.microsoft.com/office/drawing/2014/main" val="2683637047"/>
                    </a:ext>
                  </a:extLst>
                </a:gridCol>
              </a:tblGrid>
              <a:tr h="370840">
                <a:tc>
                  <a:txBody>
                    <a:bodyPr/>
                    <a:lstStyle/>
                    <a:p>
                      <a:pPr marR="0" algn="l" rtl="0">
                        <a:spcBef>
                          <a:spcPts val="0"/>
                        </a:spcBef>
                        <a:spcAft>
                          <a:spcPts val="0"/>
                        </a:spcAft>
                      </a:pPr>
                      <a:r>
                        <a:rPr lang="nl-BE" sz="1200">
                          <a:effectLst/>
                        </a:rPr>
                        <a:t>Topic</a:t>
                      </a:r>
                    </a:p>
                  </a:txBody>
                  <a:tcPr marL="0" marR="0" marT="0" marB="0" anchor="ctr"/>
                </a:tc>
                <a:tc>
                  <a:txBody>
                    <a:bodyPr/>
                    <a:lstStyle/>
                    <a:p>
                      <a:pPr marR="0" algn="l" rtl="0">
                        <a:spcBef>
                          <a:spcPts val="0"/>
                        </a:spcBef>
                        <a:spcAft>
                          <a:spcPts val="0"/>
                        </a:spcAft>
                      </a:pPr>
                      <a:r>
                        <a:rPr lang="nl-BE" sz="1200">
                          <a:effectLst/>
                        </a:rPr>
                        <a:t>IV</a:t>
                      </a:r>
                    </a:p>
                  </a:txBody>
                  <a:tcPr marL="0" marR="0" marT="0" marB="0" anchor="ctr"/>
                </a:tc>
                <a:tc>
                  <a:txBody>
                    <a:bodyPr/>
                    <a:lstStyle/>
                    <a:p>
                      <a:pPr marR="0" algn="l" rtl="0">
                        <a:spcBef>
                          <a:spcPts val="0"/>
                        </a:spcBef>
                        <a:spcAft>
                          <a:spcPts val="0"/>
                        </a:spcAft>
                      </a:pPr>
                      <a:r>
                        <a:rPr lang="nl-BE" sz="1200">
                          <a:effectLst/>
                        </a:rPr>
                        <a:t>Gcloud</a:t>
                      </a:r>
                    </a:p>
                  </a:txBody>
                  <a:tcPr marL="0" marR="0" marT="0" marB="0" anchor="ctr"/>
                </a:tc>
                <a:tc>
                  <a:txBody>
                    <a:bodyPr/>
                    <a:lstStyle/>
                    <a:p>
                      <a:pPr marR="0" algn="l" rtl="0">
                        <a:spcBef>
                          <a:spcPts val="0"/>
                        </a:spcBef>
                        <a:spcAft>
                          <a:spcPts val="0"/>
                        </a:spcAft>
                      </a:pPr>
                      <a:r>
                        <a:rPr lang="nl-BE" sz="1200">
                          <a:effectLst/>
                        </a:rPr>
                        <a:t>Digipolis Antwerpen</a:t>
                      </a:r>
                    </a:p>
                  </a:txBody>
                  <a:tcPr marL="0" marR="0" marT="0" marB="0" anchor="ctr"/>
                </a:tc>
                <a:extLst>
                  <a:ext uri="{0D108BD9-81ED-4DB2-BD59-A6C34878D82A}">
                    <a16:rowId xmlns:a16="http://schemas.microsoft.com/office/drawing/2014/main" val="1379589605"/>
                  </a:ext>
                </a:extLst>
              </a:tr>
              <a:tr h="370840">
                <a:tc>
                  <a:txBody>
                    <a:bodyPr/>
                    <a:lstStyle/>
                    <a:p>
                      <a:pPr marR="0" algn="l" rtl="0">
                        <a:spcBef>
                          <a:spcPts val="0"/>
                        </a:spcBef>
                        <a:spcAft>
                          <a:spcPts val="0"/>
                        </a:spcAft>
                      </a:pPr>
                      <a:r>
                        <a:rPr lang="nl-BE" sz="1200">
                          <a:effectLst/>
                        </a:rPr>
                        <a:t>beschrijving</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r>
                        <a:rPr lang="nl-BE" sz="1200">
                          <a:effectLst/>
                        </a:rPr>
                        <a:t>https://www.gcloud.belgium.be/rest/#long-running-tasks</a:t>
                      </a:r>
                    </a:p>
                  </a:txBody>
                  <a:tcPr marL="0" marR="0" marT="0" marB="0" anchor="ctr"/>
                </a:tc>
                <a:tc>
                  <a:txBody>
                    <a:bodyPr/>
                    <a:lstStyle/>
                    <a:p>
                      <a:pPr marR="0" algn="l" rtl="0">
                        <a:spcBef>
                          <a:spcPts val="0"/>
                        </a:spcBef>
                        <a:spcAft>
                          <a:spcPts val="0"/>
                        </a:spcAft>
                      </a:pPr>
                      <a:r>
                        <a:rPr lang="nl-BE" sz="1200">
                          <a:effectLst/>
                        </a:rPr>
                        <a:t>https://github.com/digipolisantwerpdocumentation/api-requirements#langdurende-operaties-1</a:t>
                      </a:r>
                    </a:p>
                  </a:txBody>
                  <a:tcPr marL="0" marR="0" marT="0" marB="0" anchor="ctr"/>
                </a:tc>
                <a:extLst>
                  <a:ext uri="{0D108BD9-81ED-4DB2-BD59-A6C34878D82A}">
                    <a16:rowId xmlns:a16="http://schemas.microsoft.com/office/drawing/2014/main" val="859004265"/>
                  </a:ext>
                </a:extLst>
              </a:tr>
              <a:tr h="513334">
                <a:tc>
                  <a:txBody>
                    <a:bodyPr/>
                    <a:lstStyle/>
                    <a:p>
                      <a:pPr marR="0" algn="l" rtl="0">
                        <a:spcBef>
                          <a:spcPts val="0"/>
                        </a:spcBef>
                        <a:spcAft>
                          <a:spcPts val="0"/>
                        </a:spcAft>
                      </a:pPr>
                      <a:r>
                        <a:rPr lang="nl-BE" sz="1200">
                          <a:effectLst/>
                        </a:rPr>
                        <a:t>beschrijving</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r>
                        <a:rPr lang="nl-BE" sz="1200">
                          <a:effectLst/>
                        </a:rPr>
                        <a:t>Treat as resource</a:t>
                      </a:r>
                    </a:p>
                  </a:txBody>
                  <a:tcPr marL="0" marR="0" marT="0" marB="0" anchor="ctr"/>
                </a:tc>
                <a:tc>
                  <a:txBody>
                    <a:bodyPr/>
                    <a:lstStyle/>
                    <a:p>
                      <a:pPr marR="0" algn="l" rtl="0">
                        <a:spcBef>
                          <a:spcPts val="0"/>
                        </a:spcBef>
                        <a:spcAft>
                          <a:spcPts val="0"/>
                        </a:spcAft>
                      </a:pPr>
                      <a:r>
                        <a:rPr lang="nl-BE" sz="1200">
                          <a:effectLst/>
                        </a:rPr>
                        <a:t>Treat as resource</a:t>
                      </a:r>
                    </a:p>
                  </a:txBody>
                  <a:tcPr marL="0" marR="0" marT="0" marB="0" anchor="ctr"/>
                </a:tc>
                <a:extLst>
                  <a:ext uri="{0D108BD9-81ED-4DB2-BD59-A6C34878D82A}">
                    <a16:rowId xmlns:a16="http://schemas.microsoft.com/office/drawing/2014/main" val="822769272"/>
                  </a:ext>
                </a:extLst>
              </a:tr>
              <a:tr h="513334">
                <a:tc>
                  <a:txBody>
                    <a:bodyPr/>
                    <a:lstStyle/>
                    <a:p>
                      <a:pPr marR="0" algn="l" rtl="0">
                        <a:spcBef>
                          <a:spcPts val="0"/>
                        </a:spcBef>
                        <a:spcAft>
                          <a:spcPts val="0"/>
                        </a:spcAft>
                      </a:pPr>
                      <a:r>
                        <a:rPr lang="nl-BE" sz="1200">
                          <a:effectLst/>
                        </a:rPr>
                        <a:t>Reserved keyword (implicit)</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r>
                        <a:rPr lang="nl-BE" sz="1200">
                          <a:effectLst/>
                        </a:rPr>
                        <a:t>/tasks</a:t>
                      </a:r>
                    </a:p>
                  </a:txBody>
                  <a:tcPr marL="0" marR="0" marT="0" marB="0" anchor="ctr"/>
                </a:tc>
                <a:tc>
                  <a:txBody>
                    <a:bodyPr/>
                    <a:lstStyle/>
                    <a:p>
                      <a:pPr marR="0" algn="l" rtl="0">
                        <a:spcBef>
                          <a:spcPts val="0"/>
                        </a:spcBef>
                        <a:spcAft>
                          <a:spcPts val="0"/>
                        </a:spcAft>
                      </a:pPr>
                      <a:r>
                        <a:rPr lang="nl-BE" sz="1200">
                          <a:effectLst/>
                        </a:rPr>
                        <a:t>/tasks</a:t>
                      </a:r>
                    </a:p>
                  </a:txBody>
                  <a:tcPr marL="0" marR="0" marT="0" marB="0" anchor="ctr"/>
                </a:tc>
                <a:extLst>
                  <a:ext uri="{0D108BD9-81ED-4DB2-BD59-A6C34878D82A}">
                    <a16:rowId xmlns:a16="http://schemas.microsoft.com/office/drawing/2014/main" val="3656623539"/>
                  </a:ext>
                </a:extLst>
              </a:tr>
              <a:tr h="513334">
                <a:tc>
                  <a:txBody>
                    <a:bodyPr/>
                    <a:lstStyle/>
                    <a:p>
                      <a:pPr marR="0" algn="l" rtl="0">
                        <a:spcBef>
                          <a:spcPts val="0"/>
                        </a:spcBef>
                        <a:spcAft>
                          <a:spcPts val="0"/>
                        </a:spcAft>
                      </a:pPr>
                      <a:r>
                        <a:rPr lang="nl-BE" sz="1200">
                          <a:effectLst/>
                        </a:rPr>
                        <a:t>Proces beschreven</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r>
                        <a:rPr lang="nl-BE" sz="1200">
                          <a:effectLst/>
                        </a:rPr>
                        <a:t>3 stappen</a:t>
                      </a:r>
                    </a:p>
                  </a:txBody>
                  <a:tcPr marL="0" marR="0" marT="0" marB="0" anchor="ctr"/>
                </a:tc>
                <a:tc>
                  <a:txBody>
                    <a:bodyPr/>
                    <a:lstStyle/>
                    <a:p>
                      <a:pPr marR="0" algn="l" rtl="0">
                        <a:spcBef>
                          <a:spcPts val="0"/>
                        </a:spcBef>
                        <a:spcAft>
                          <a:spcPts val="0"/>
                        </a:spcAft>
                      </a:pPr>
                      <a:r>
                        <a:rPr lang="nl-BE" sz="1200">
                          <a:effectLst/>
                        </a:rPr>
                        <a:t>5 stappen</a:t>
                      </a:r>
                    </a:p>
                  </a:txBody>
                  <a:tcPr marL="0" marR="0" marT="0" marB="0" anchor="ctr"/>
                </a:tc>
                <a:extLst>
                  <a:ext uri="{0D108BD9-81ED-4DB2-BD59-A6C34878D82A}">
                    <a16:rowId xmlns:a16="http://schemas.microsoft.com/office/drawing/2014/main" val="857536163"/>
                  </a:ext>
                </a:extLst>
              </a:tr>
              <a:tr h="513334">
                <a:tc>
                  <a:txBody>
                    <a:bodyPr/>
                    <a:lstStyle/>
                    <a:p>
                      <a:pPr marR="0" algn="l" rtl="0">
                        <a:spcBef>
                          <a:spcPts val="0"/>
                        </a:spcBef>
                        <a:spcAft>
                          <a:spcPts val="0"/>
                        </a:spcAft>
                      </a:pPr>
                      <a:r>
                        <a:rPr lang="nl-BE" sz="1200">
                          <a:effectLst/>
                        </a:rPr>
                        <a:t>Verschil in beschreven proces gedrag</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r>
                        <a:rPr lang="en-US" sz="1200">
                          <a:effectLst/>
                        </a:rPr>
                        <a:t>Failure: status 200 OK with a representation of the task’s status, including the reason of the failure</a:t>
                      </a:r>
                    </a:p>
                  </a:txBody>
                  <a:tcPr marL="0" marR="0" marT="0" marB="0" anchor="ctr"/>
                </a:tc>
                <a:tc>
                  <a:txBody>
                    <a:bodyPr/>
                    <a:lstStyle/>
                    <a:p>
                      <a:pPr marR="0" algn="l" rtl="0">
                        <a:spcBef>
                          <a:spcPts val="0"/>
                        </a:spcBef>
                        <a:spcAft>
                          <a:spcPts val="0"/>
                        </a:spcAft>
                      </a:pPr>
                      <a:r>
                        <a:rPr lang="nl-NL" sz="1200">
                          <a:effectLst/>
                        </a:rPr>
                        <a:t>Wanneer er een fout is gebeurd bij het uitvoeren van de taak, krijg je een error response met de details van het probleem en de toepasselijke statuscode.</a:t>
                      </a:r>
                    </a:p>
                  </a:txBody>
                  <a:tcPr marL="0" marR="0" marT="0" marB="0" anchor="ctr"/>
                </a:tc>
                <a:extLst>
                  <a:ext uri="{0D108BD9-81ED-4DB2-BD59-A6C34878D82A}">
                    <a16:rowId xmlns:a16="http://schemas.microsoft.com/office/drawing/2014/main" val="968426791"/>
                  </a:ext>
                </a:extLst>
              </a:tr>
            </a:tbl>
          </a:graphicData>
        </a:graphic>
      </p:graphicFrame>
    </p:spTree>
    <p:extLst>
      <p:ext uri="{BB962C8B-B14F-4D97-AF65-F5344CB8AC3E}">
        <p14:creationId xmlns:p14="http://schemas.microsoft.com/office/powerpoint/2010/main" val="920829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45</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Relatie met semantiek</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6" name="Table 5">
            <a:extLst>
              <a:ext uri="{FF2B5EF4-FFF2-40B4-BE49-F238E27FC236}">
                <a16:creationId xmlns:a16="http://schemas.microsoft.com/office/drawing/2014/main" id="{316D3E43-2DEE-488E-9395-F092C4EE7617}"/>
              </a:ext>
            </a:extLst>
          </p:cNvPr>
          <p:cNvGraphicFramePr>
            <a:graphicFrameLocks noGrp="1"/>
          </p:cNvGraphicFramePr>
          <p:nvPr>
            <p:extLst>
              <p:ext uri="{D42A27DB-BD31-4B8C-83A1-F6EECF244321}">
                <p14:modId xmlns:p14="http://schemas.microsoft.com/office/powerpoint/2010/main" val="773178314"/>
              </p:ext>
            </p:extLst>
          </p:nvPr>
        </p:nvGraphicFramePr>
        <p:xfrm>
          <a:off x="644071" y="1293767"/>
          <a:ext cx="8128000" cy="3281680"/>
        </p:xfrm>
        <a:graphic>
          <a:graphicData uri="http://schemas.openxmlformats.org/drawingml/2006/table">
            <a:tbl>
              <a:tblPr firstRow="1" bandRow="1">
                <a:tableStyleId>{69C7853C-536D-4A76-A0AE-DD22124D55A5}</a:tableStyleId>
              </a:tblPr>
              <a:tblGrid>
                <a:gridCol w="1231900">
                  <a:extLst>
                    <a:ext uri="{9D8B030D-6E8A-4147-A177-3AD203B41FA5}">
                      <a16:colId xmlns:a16="http://schemas.microsoft.com/office/drawing/2014/main" val="1260741183"/>
                    </a:ext>
                  </a:extLst>
                </a:gridCol>
                <a:gridCol w="2451100">
                  <a:extLst>
                    <a:ext uri="{9D8B030D-6E8A-4147-A177-3AD203B41FA5}">
                      <a16:colId xmlns:a16="http://schemas.microsoft.com/office/drawing/2014/main" val="3297399310"/>
                    </a:ext>
                  </a:extLst>
                </a:gridCol>
                <a:gridCol w="1841500">
                  <a:extLst>
                    <a:ext uri="{9D8B030D-6E8A-4147-A177-3AD203B41FA5}">
                      <a16:colId xmlns:a16="http://schemas.microsoft.com/office/drawing/2014/main" val="3505872657"/>
                    </a:ext>
                  </a:extLst>
                </a:gridCol>
                <a:gridCol w="2603500">
                  <a:extLst>
                    <a:ext uri="{9D8B030D-6E8A-4147-A177-3AD203B41FA5}">
                      <a16:colId xmlns:a16="http://schemas.microsoft.com/office/drawing/2014/main" val="3181257114"/>
                    </a:ext>
                  </a:extLst>
                </a:gridCol>
              </a:tblGrid>
              <a:tr h="370840">
                <a:tc>
                  <a:txBody>
                    <a:bodyPr/>
                    <a:lstStyle/>
                    <a:p>
                      <a:pPr marR="0" algn="l" rtl="0">
                        <a:spcBef>
                          <a:spcPts val="0"/>
                        </a:spcBef>
                        <a:spcAft>
                          <a:spcPts val="0"/>
                        </a:spcAft>
                      </a:pPr>
                      <a:r>
                        <a:rPr lang="nl-BE" sz="1400">
                          <a:effectLst/>
                        </a:rPr>
                        <a:t>Topic</a:t>
                      </a:r>
                    </a:p>
                  </a:txBody>
                  <a:tcPr marL="0" marR="0" marT="0" marB="0" anchor="ctr"/>
                </a:tc>
                <a:tc>
                  <a:txBody>
                    <a:bodyPr/>
                    <a:lstStyle/>
                    <a:p>
                      <a:pPr marR="0" algn="l" rtl="0">
                        <a:spcBef>
                          <a:spcPts val="0"/>
                        </a:spcBef>
                        <a:spcAft>
                          <a:spcPts val="0"/>
                        </a:spcAft>
                      </a:pPr>
                      <a:r>
                        <a:rPr lang="nl-BE" sz="1400">
                          <a:effectLst/>
                        </a:rPr>
                        <a:t>IV</a:t>
                      </a:r>
                    </a:p>
                  </a:txBody>
                  <a:tcPr marL="0" marR="0" marT="0" marB="0" anchor="ctr"/>
                </a:tc>
                <a:tc>
                  <a:txBody>
                    <a:bodyPr/>
                    <a:lstStyle/>
                    <a:p>
                      <a:pPr marR="0" algn="l" rtl="0">
                        <a:spcBef>
                          <a:spcPts val="0"/>
                        </a:spcBef>
                        <a:spcAft>
                          <a:spcPts val="0"/>
                        </a:spcAft>
                      </a:pPr>
                      <a:r>
                        <a:rPr lang="nl-BE" sz="1400">
                          <a:effectLst/>
                        </a:rPr>
                        <a:t>Gcloud</a:t>
                      </a:r>
                    </a:p>
                  </a:txBody>
                  <a:tcPr marL="0" marR="0" marT="0" marB="0" anchor="ctr"/>
                </a:tc>
                <a:tc>
                  <a:txBody>
                    <a:bodyPr/>
                    <a:lstStyle/>
                    <a:p>
                      <a:pPr marR="0" algn="l" rtl="0">
                        <a:spcBef>
                          <a:spcPts val="0"/>
                        </a:spcBef>
                        <a:spcAft>
                          <a:spcPts val="0"/>
                        </a:spcAft>
                      </a:pPr>
                      <a:r>
                        <a:rPr lang="nl-BE" sz="1400" dirty="0" err="1">
                          <a:effectLst/>
                        </a:rPr>
                        <a:t>Digipolis</a:t>
                      </a:r>
                      <a:r>
                        <a:rPr lang="nl-BE" sz="1400" dirty="0">
                          <a:effectLst/>
                        </a:rPr>
                        <a:t> Antwerpen</a:t>
                      </a:r>
                    </a:p>
                  </a:txBody>
                  <a:tcPr marL="0" marR="0" marT="0" marB="0" anchor="ctr"/>
                </a:tc>
                <a:extLst>
                  <a:ext uri="{0D108BD9-81ED-4DB2-BD59-A6C34878D82A}">
                    <a16:rowId xmlns:a16="http://schemas.microsoft.com/office/drawing/2014/main" val="2637720263"/>
                  </a:ext>
                </a:extLst>
              </a:tr>
              <a:tr h="370840">
                <a:tc>
                  <a:txBody>
                    <a:bodyPr/>
                    <a:lstStyle/>
                    <a:p>
                      <a:pPr marR="0" algn="l" rtl="0">
                        <a:spcBef>
                          <a:spcPts val="0"/>
                        </a:spcBef>
                        <a:spcAft>
                          <a:spcPts val="0"/>
                        </a:spcAft>
                      </a:pPr>
                      <a:r>
                        <a:rPr lang="nl-BE" sz="1400">
                          <a:effectLst/>
                        </a:rPr>
                        <a:t>beschrijving</a:t>
                      </a:r>
                    </a:p>
                  </a:txBody>
                  <a:tcPr marL="0" marR="0" marT="0" marB="0" anchor="ctr"/>
                </a:tc>
                <a:tc>
                  <a:txBody>
                    <a:bodyPr/>
                    <a:lstStyle/>
                    <a:p>
                      <a:pPr marR="0" algn="l" rtl="0">
                        <a:spcBef>
                          <a:spcPts val="0"/>
                        </a:spcBef>
                        <a:spcAft>
                          <a:spcPts val="0"/>
                        </a:spcAft>
                      </a:pPr>
                      <a:r>
                        <a:rPr lang="en-US" sz="1100">
                          <a:effectLst/>
                        </a:rPr>
                        <a:t>Semantische interoperabiliteit richtlijnen /1 </a:t>
                      </a:r>
                    </a:p>
                  </a:txBody>
                  <a:tcPr marL="0" marR="0" marT="0" marB="0" anchor="ctr"/>
                </a:tc>
                <a:tc>
                  <a:txBody>
                    <a:bodyPr/>
                    <a:lstStyle/>
                    <a:p>
                      <a:pPr marR="0" algn="l" rtl="0">
                        <a:spcBef>
                          <a:spcPts val="0"/>
                        </a:spcBef>
                        <a:spcAft>
                          <a:spcPts val="0"/>
                        </a:spcAft>
                      </a:pPr>
                      <a:r>
                        <a:rPr lang="nl-BE" sz="1100">
                          <a:effectLst/>
                        </a:rPr>
                        <a:t>https://www.gcloud.belgium.be/rest/#long-running-tasks</a:t>
                      </a:r>
                    </a:p>
                  </a:txBody>
                  <a:tcPr marL="0" marR="0" marT="0" marB="0" anchor="ctr"/>
                </a:tc>
                <a:tc>
                  <a:txBody>
                    <a:bodyPr/>
                    <a:lstStyle/>
                    <a:p>
                      <a:pPr marR="0" algn="l" rtl="0">
                        <a:spcBef>
                          <a:spcPts val="0"/>
                        </a:spcBef>
                        <a:spcAft>
                          <a:spcPts val="0"/>
                        </a:spcAft>
                      </a:pPr>
                      <a:r>
                        <a:rPr lang="nl-BE" sz="1100">
                          <a:effectLst/>
                        </a:rPr>
                        <a:t>https://github.com/digipolisantwerpdocumentation/api-requirements#langdurende-operaties-1</a:t>
                      </a:r>
                    </a:p>
                  </a:txBody>
                  <a:tcPr marL="0" marR="0" marT="0" marB="0" anchor="ctr"/>
                </a:tc>
                <a:extLst>
                  <a:ext uri="{0D108BD9-81ED-4DB2-BD59-A6C34878D82A}">
                    <a16:rowId xmlns:a16="http://schemas.microsoft.com/office/drawing/2014/main" val="3878762646"/>
                  </a:ext>
                </a:extLst>
              </a:tr>
              <a:tr h="513334">
                <a:tc>
                  <a:txBody>
                    <a:bodyPr/>
                    <a:lstStyle/>
                    <a:p>
                      <a:pPr marR="0" algn="l" rtl="0">
                        <a:spcBef>
                          <a:spcPts val="0"/>
                        </a:spcBef>
                        <a:spcAft>
                          <a:spcPts val="0"/>
                        </a:spcAft>
                      </a:pPr>
                      <a:r>
                        <a:rPr lang="nl-BE" sz="1400">
                          <a:effectLst/>
                        </a:rPr>
                        <a:t>beschrijving</a:t>
                      </a:r>
                    </a:p>
                  </a:txBody>
                  <a:tcPr marL="0" marR="0" marT="0" marB="0" anchor="ctr"/>
                </a:tc>
                <a:tc>
                  <a:txBody>
                    <a:bodyPr/>
                    <a:lstStyle/>
                    <a:p>
                      <a:pPr marR="0" algn="l" rtl="0">
                        <a:spcBef>
                          <a:spcPts val="0"/>
                        </a:spcBef>
                        <a:spcAft>
                          <a:spcPts val="0"/>
                        </a:spcAft>
                      </a:pPr>
                      <a:r>
                        <a:rPr lang="nl-NL" sz="1400" dirty="0">
                          <a:effectLst/>
                        </a:rPr>
                        <a:t>Het informatiemodel en de gebruikte nomenclatuur dient in lijn te zijn met de OSLO² semantiek voor wat betreft de OSLO²-governed entiteiten</a:t>
                      </a:r>
                    </a:p>
                  </a:txBody>
                  <a:tcPr marL="0" marR="0" marT="0" marB="0" anchor="ctr"/>
                </a:tc>
                <a:tc>
                  <a:txBody>
                    <a:bodyPr/>
                    <a:lstStyle/>
                    <a:p>
                      <a:pPr marR="0" algn="l" rtl="0">
                        <a:spcBef>
                          <a:spcPts val="0"/>
                        </a:spcBef>
                        <a:spcAft>
                          <a:spcPts val="0"/>
                        </a:spcAft>
                      </a:pPr>
                      <a:r>
                        <a:rPr lang="en-US" dirty="0"/>
                        <a:t>Rule 34: Common definitions for Belgian government institutions</a:t>
                      </a:r>
                      <a:endParaRPr lang="nl-BE" sz="1400" dirty="0">
                        <a:effectLst/>
                      </a:endParaRPr>
                    </a:p>
                  </a:txBody>
                  <a:tcPr marL="0" marR="0" marT="0" marB="0" anchor="ctr"/>
                </a:tc>
                <a:tc>
                  <a:txBody>
                    <a:bodyPr/>
                    <a:lstStyle/>
                    <a:p>
                      <a:pPr marL="0" marR="0" indent="0" algn="l" rtl="0" eaLnBrk="1" fontAlgn="auto" latinLnBrk="0" hangingPunct="1">
                        <a:spcBef>
                          <a:spcPts val="0"/>
                        </a:spcBef>
                        <a:spcAft>
                          <a:spcPts val="0"/>
                        </a:spcAft>
                      </a:pPr>
                      <a:r>
                        <a:rPr lang="nl-BE" sz="1400" dirty="0">
                          <a:effectLst/>
                        </a:rPr>
                        <a:t>Geen expliciete beschrijving</a:t>
                      </a:r>
                    </a:p>
                  </a:txBody>
                  <a:tcPr marL="0" marR="0" marT="0" marB="0" anchor="ctr"/>
                </a:tc>
                <a:extLst>
                  <a:ext uri="{0D108BD9-81ED-4DB2-BD59-A6C34878D82A}">
                    <a16:rowId xmlns:a16="http://schemas.microsoft.com/office/drawing/2014/main" val="3014055525"/>
                  </a:ext>
                </a:extLst>
              </a:tr>
              <a:tr h="513334">
                <a:tc>
                  <a:txBody>
                    <a:bodyPr/>
                    <a:lstStyle/>
                    <a:p>
                      <a:pPr marR="0" algn="l" rtl="0">
                        <a:spcBef>
                          <a:spcPts val="0"/>
                        </a:spcBef>
                        <a:spcAft>
                          <a:spcPts val="0"/>
                        </a:spcAft>
                      </a:pPr>
                      <a:r>
                        <a:rPr lang="nl-BE" sz="1400">
                          <a:effectLst/>
                        </a:rPr>
                        <a:t>hints</a:t>
                      </a:r>
                    </a:p>
                  </a:txBody>
                  <a:tcPr marL="0" marR="0" marT="0" marB="0" anchor="ctr"/>
                </a:tc>
                <a:tc>
                  <a:txBody>
                    <a:bodyPr/>
                    <a:lstStyle/>
                    <a:p>
                      <a:pPr marR="0" algn="l" rtl="0">
                        <a:spcBef>
                          <a:spcPts val="0"/>
                        </a:spcBef>
                        <a:spcAft>
                          <a:spcPts val="0"/>
                        </a:spcAft>
                      </a:pPr>
                      <a:endParaRPr lang="nl-BE" sz="1400">
                        <a:effectLst/>
                      </a:endParaRPr>
                    </a:p>
                  </a:txBody>
                  <a:tcPr marL="0" marR="0" marT="0" marB="0" anchor="ctr"/>
                </a:tc>
                <a:tc>
                  <a:txBody>
                    <a:bodyPr/>
                    <a:lstStyle/>
                    <a:p>
                      <a:pPr marR="0" algn="l" rtl="0">
                        <a:spcBef>
                          <a:spcPts val="0"/>
                        </a:spcBef>
                        <a:spcAft>
                          <a:spcPts val="0"/>
                        </a:spcAft>
                      </a:pPr>
                      <a:r>
                        <a:rPr lang="en-US" sz="1100">
                          <a:effectLst/>
                        </a:rPr>
                        <a:t>A JSON property SHOULD refer to the business meaning of its value rather than how it is defined.</a:t>
                      </a:r>
                    </a:p>
                  </a:txBody>
                  <a:tcPr marL="0" marR="0" marT="0" marB="0" anchor="ctr"/>
                </a:tc>
                <a:tc>
                  <a:txBody>
                    <a:bodyPr/>
                    <a:lstStyle/>
                    <a:p>
                      <a:pPr marR="0" algn="l" rtl="0">
                        <a:spcBef>
                          <a:spcPts val="0"/>
                        </a:spcBef>
                        <a:spcAft>
                          <a:spcPts val="0"/>
                        </a:spcAft>
                      </a:pPr>
                      <a:r>
                        <a:rPr lang="nl-NL" sz="1100">
                          <a:effectLst/>
                        </a:rPr>
                        <a:t>zo vlak mogelijke structuur aanhouden zonder dat hierbij business betekenis verloren gaat.</a:t>
                      </a:r>
                    </a:p>
                  </a:txBody>
                  <a:tcPr marL="0" marR="0" marT="0" marB="0" anchor="ctr"/>
                </a:tc>
                <a:extLst>
                  <a:ext uri="{0D108BD9-81ED-4DB2-BD59-A6C34878D82A}">
                    <a16:rowId xmlns:a16="http://schemas.microsoft.com/office/drawing/2014/main" val="941729150"/>
                  </a:ext>
                </a:extLst>
              </a:tr>
              <a:tr h="513334">
                <a:tc>
                  <a:txBody>
                    <a:bodyPr/>
                    <a:lstStyle/>
                    <a:p>
                      <a:pPr marR="0" algn="l" rtl="0">
                        <a:spcBef>
                          <a:spcPts val="0"/>
                        </a:spcBef>
                        <a:spcAft>
                          <a:spcPts val="0"/>
                        </a:spcAft>
                      </a:pPr>
                      <a:r>
                        <a:rPr lang="nl-BE" sz="1400">
                          <a:effectLst/>
                        </a:rPr>
                        <a:t>hints</a:t>
                      </a:r>
                    </a:p>
                  </a:txBody>
                  <a:tcPr marL="0" marR="0" marT="0" marB="0" anchor="ctr"/>
                </a:tc>
                <a:tc>
                  <a:txBody>
                    <a:bodyPr/>
                    <a:lstStyle/>
                    <a:p>
                      <a:pPr marR="0" algn="l" rtl="0">
                        <a:spcBef>
                          <a:spcPts val="0"/>
                        </a:spcBef>
                        <a:spcAft>
                          <a:spcPts val="0"/>
                        </a:spcAft>
                      </a:pPr>
                      <a:endParaRPr lang="nl-BE" sz="1400">
                        <a:effectLst/>
                      </a:endParaRPr>
                    </a:p>
                  </a:txBody>
                  <a:tcPr marL="0" marR="0" marT="0" marB="0" anchor="ctr"/>
                </a:tc>
                <a:tc>
                  <a:txBody>
                    <a:bodyPr/>
                    <a:lstStyle/>
                    <a:p>
                      <a:pPr marR="0" algn="l" rtl="0">
                        <a:spcBef>
                          <a:spcPts val="0"/>
                        </a:spcBef>
                        <a:spcAft>
                          <a:spcPts val="0"/>
                        </a:spcAft>
                      </a:pPr>
                      <a:r>
                        <a:rPr lang="en-US" sz="1100" dirty="0">
                          <a:effectLst/>
                        </a:rPr>
                        <a:t>The identity key is preferably a natural business identifier, uniquely identifying the business resource.</a:t>
                      </a:r>
                    </a:p>
                  </a:txBody>
                  <a:tcPr marL="0" marR="0" marT="0" marB="0" anchor="ctr"/>
                </a:tc>
                <a:tc>
                  <a:txBody>
                    <a:bodyPr/>
                    <a:lstStyle/>
                    <a:p>
                      <a:pPr marR="0" algn="l" rtl="0">
                        <a:spcBef>
                          <a:spcPts val="0"/>
                        </a:spcBef>
                        <a:spcAft>
                          <a:spcPts val="0"/>
                        </a:spcAft>
                      </a:pPr>
                      <a:r>
                        <a:rPr lang="nl-BE" sz="1100" dirty="0" err="1">
                          <a:effectLst/>
                        </a:rPr>
                        <a:t>Breaking</a:t>
                      </a:r>
                      <a:r>
                        <a:rPr lang="nl-BE" sz="1100" dirty="0">
                          <a:effectLst/>
                        </a:rPr>
                        <a:t> changes zijn … Semantische wijzigingen in een resource representatie</a:t>
                      </a:r>
                    </a:p>
                  </a:txBody>
                  <a:tcPr marL="0" marR="0" marT="0" marB="0" anchor="ctr"/>
                </a:tc>
                <a:extLst>
                  <a:ext uri="{0D108BD9-81ED-4DB2-BD59-A6C34878D82A}">
                    <a16:rowId xmlns:a16="http://schemas.microsoft.com/office/drawing/2014/main" val="3605697052"/>
                  </a:ext>
                </a:extLst>
              </a:tr>
            </a:tbl>
          </a:graphicData>
        </a:graphic>
      </p:graphicFrame>
    </p:spTree>
    <p:extLst>
      <p:ext uri="{BB962C8B-B14F-4D97-AF65-F5344CB8AC3E}">
        <p14:creationId xmlns:p14="http://schemas.microsoft.com/office/powerpoint/2010/main" val="897734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EBCE7A-C477-4B70-9E0D-3EF804C658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
        <p:nvSpPr>
          <p:cNvPr id="5" name="TextBox 4">
            <a:extLst>
              <a:ext uri="{FF2B5EF4-FFF2-40B4-BE49-F238E27FC236}">
                <a16:creationId xmlns:a16="http://schemas.microsoft.com/office/drawing/2014/main" id="{E35C1AAE-449E-4478-B28A-5AD2E6184124}"/>
              </a:ext>
            </a:extLst>
          </p:cNvPr>
          <p:cNvSpPr txBox="1"/>
          <p:nvPr/>
        </p:nvSpPr>
        <p:spPr>
          <a:xfrm>
            <a:off x="3164681" y="1928813"/>
            <a:ext cx="3623108" cy="1107996"/>
          </a:xfrm>
          <a:prstGeom prst="rect">
            <a:avLst/>
          </a:prstGeom>
          <a:noFill/>
        </p:spPr>
        <p:txBody>
          <a:bodyPr wrap="none" rtlCol="0">
            <a:spAutoFit/>
          </a:bodyPr>
          <a:lstStyle/>
          <a:p>
            <a:r>
              <a:rPr lang="nl-BE" sz="6600" dirty="0"/>
              <a:t>Vragen? </a:t>
            </a:r>
          </a:p>
        </p:txBody>
      </p:sp>
    </p:spTree>
    <p:extLst>
      <p:ext uri="{BB962C8B-B14F-4D97-AF65-F5344CB8AC3E}">
        <p14:creationId xmlns:p14="http://schemas.microsoft.com/office/powerpoint/2010/main" val="2987739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4400" dirty="0">
                <a:solidFill>
                  <a:srgbClr val="373636"/>
                </a:solidFill>
                <a:latin typeface="FlandersArtSans-Regular"/>
              </a:rPr>
              <a:t>Vrije </a:t>
            </a:r>
            <a:r>
              <a:rPr lang="en-US" sz="4400" dirty="0" err="1">
                <a:solidFill>
                  <a:srgbClr val="373636"/>
                </a:solidFill>
                <a:latin typeface="FlandersArtSans-Regular"/>
              </a:rPr>
              <a:t>interactie</a:t>
            </a:r>
            <a:r>
              <a:rPr lang="en-US" sz="8000" dirty="0">
                <a:solidFill>
                  <a:srgbClr val="FFE615"/>
                </a:solidFill>
                <a:latin typeface="FlandersArtSans-Regular"/>
              </a:rPr>
              <a:t>.</a:t>
            </a:r>
            <a:endParaRPr lang="en-US" sz="8000" dirty="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accent6">
                  <a:lumMod val="75000"/>
                </a:schemeClr>
              </a:solidFill>
              <a:latin typeface="FlandersArtSans-Regular"/>
            </a:endParaRPr>
          </a:p>
        </p:txBody>
      </p:sp>
      <p:sp>
        <p:nvSpPr>
          <p:cNvPr id="6" name="Title 5">
            <a:extLst>
              <a:ext uri="{FF2B5EF4-FFF2-40B4-BE49-F238E27FC236}">
                <a16:creationId xmlns:a16="http://schemas.microsoft.com/office/drawing/2014/main" id="{8B4CB73F-D1C7-49DA-9A57-8BDD9E89D1E0}"/>
              </a:ext>
            </a:extLst>
          </p:cNvPr>
          <p:cNvSpPr>
            <a:spLocks noGrp="1"/>
          </p:cNvSpPr>
          <p:nvPr>
            <p:ph type="title"/>
          </p:nvPr>
        </p:nvSpPr>
        <p:spPr/>
        <p:txBody>
          <a:bodyPr/>
          <a:lstStyle/>
          <a:p>
            <a:endParaRPr lang="nl-BE" dirty="0"/>
          </a:p>
        </p:txBody>
      </p:sp>
      <p:sp>
        <p:nvSpPr>
          <p:cNvPr id="7" name="Subtitle 6">
            <a:extLst>
              <a:ext uri="{FF2B5EF4-FFF2-40B4-BE49-F238E27FC236}">
                <a16:creationId xmlns:a16="http://schemas.microsoft.com/office/drawing/2014/main" id="{5E289CC1-D797-4B90-B529-74B382B15BDD}"/>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1552014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4400" dirty="0" err="1">
                <a:solidFill>
                  <a:srgbClr val="373636"/>
                </a:solidFill>
                <a:latin typeface="FlandersArtSans-Regular"/>
              </a:rPr>
              <a:t>Vervolgstappen</a:t>
            </a:r>
            <a:r>
              <a:rPr lang="en-US" sz="8000" dirty="0">
                <a:solidFill>
                  <a:srgbClr val="FFE615"/>
                </a:solidFill>
                <a:latin typeface="FlandersArtSans-Regular"/>
              </a:rPr>
              <a:t>.</a:t>
            </a:r>
            <a:endParaRPr lang="en-US" sz="8000" dirty="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accent6">
                  <a:lumMod val="75000"/>
                </a:schemeClr>
              </a:solidFill>
              <a:latin typeface="FlandersArtSans-Regular"/>
            </a:endParaRPr>
          </a:p>
        </p:txBody>
      </p:sp>
      <p:sp>
        <p:nvSpPr>
          <p:cNvPr id="6" name="Title 5">
            <a:extLst>
              <a:ext uri="{FF2B5EF4-FFF2-40B4-BE49-F238E27FC236}">
                <a16:creationId xmlns:a16="http://schemas.microsoft.com/office/drawing/2014/main" id="{61616787-33A9-4C8F-8CD4-6EF2C8358623}"/>
              </a:ext>
            </a:extLst>
          </p:cNvPr>
          <p:cNvSpPr>
            <a:spLocks noGrp="1"/>
          </p:cNvSpPr>
          <p:nvPr>
            <p:ph type="title"/>
          </p:nvPr>
        </p:nvSpPr>
        <p:spPr>
          <a:xfrm>
            <a:off x="965199" y="1501900"/>
            <a:ext cx="7706793" cy="2253040"/>
          </a:xfrm>
        </p:spPr>
        <p:txBody>
          <a:bodyPr/>
          <a:lstStyle/>
          <a:p>
            <a:endParaRPr lang="nl-BE" dirty="0"/>
          </a:p>
        </p:txBody>
      </p:sp>
      <p:sp>
        <p:nvSpPr>
          <p:cNvPr id="7" name="Subtitle 6">
            <a:extLst>
              <a:ext uri="{FF2B5EF4-FFF2-40B4-BE49-F238E27FC236}">
                <a16:creationId xmlns:a16="http://schemas.microsoft.com/office/drawing/2014/main" id="{0C46C47C-ED90-4791-BF96-2DFD21C0A76D}"/>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3111990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7614F9-559F-4679-ADAD-D7DE5DCEFE91}"/>
              </a:ext>
            </a:extLst>
          </p:cNvPr>
          <p:cNvSpPr>
            <a:spLocks noGrp="1"/>
          </p:cNvSpPr>
          <p:nvPr>
            <p:ph type="body" idx="1"/>
          </p:nvPr>
        </p:nvSpPr>
        <p:spPr/>
        <p:txBody>
          <a:bodyPr/>
          <a:lstStyle/>
          <a:p>
            <a:r>
              <a:rPr lang="nl-BE" dirty="0">
                <a:hlinkClick r:id="rId2"/>
              </a:rPr>
              <a:t>https://github.com/Informatievlaanderen/iv-rest-api-richtlijnen/issues</a:t>
            </a:r>
          </a:p>
          <a:p>
            <a:endParaRPr lang="nl-BE" dirty="0">
              <a:hlinkClick r:id="rId2"/>
            </a:endParaRPr>
          </a:p>
          <a:p>
            <a:r>
              <a:rPr lang="nl-BE" dirty="0">
                <a:hlinkClick r:id="rId2"/>
              </a:rPr>
              <a:t>https://github.com/belgif/rest-guide</a:t>
            </a:r>
            <a:endParaRPr lang="nl-BE" dirty="0"/>
          </a:p>
          <a:p>
            <a:endParaRPr lang="nl-BE" dirty="0"/>
          </a:p>
          <a:p>
            <a:r>
              <a:rPr lang="en-US" dirty="0">
                <a:hlinkClick r:id="rId3"/>
              </a:rPr>
              <a:t>https://github.com/digipolisantwerpdocumentation/api-requirements</a:t>
            </a:r>
            <a:endParaRPr lang="en-US" dirty="0"/>
          </a:p>
          <a:p>
            <a:endParaRPr lang="nl-BE" dirty="0"/>
          </a:p>
        </p:txBody>
      </p:sp>
      <p:sp>
        <p:nvSpPr>
          <p:cNvPr id="2" name="Title 1">
            <a:extLst>
              <a:ext uri="{FF2B5EF4-FFF2-40B4-BE49-F238E27FC236}">
                <a16:creationId xmlns:a16="http://schemas.microsoft.com/office/drawing/2014/main" id="{A1BC93AC-44F9-4632-9C81-97C5AA660962}"/>
              </a:ext>
            </a:extLst>
          </p:cNvPr>
          <p:cNvSpPr>
            <a:spLocks noGrp="1"/>
          </p:cNvSpPr>
          <p:nvPr>
            <p:ph type="title"/>
          </p:nvPr>
        </p:nvSpPr>
        <p:spPr/>
        <p:txBody>
          <a:bodyPr/>
          <a:lstStyle/>
          <a:p>
            <a:r>
              <a:rPr lang="nl-BE" dirty="0"/>
              <a:t>Zelf bijdragen</a:t>
            </a:r>
          </a:p>
        </p:txBody>
      </p:sp>
    </p:spTree>
    <p:extLst>
      <p:ext uri="{BB962C8B-B14F-4D97-AF65-F5344CB8AC3E}">
        <p14:creationId xmlns:p14="http://schemas.microsoft.com/office/powerpoint/2010/main" val="525940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88C838-C721-42CC-9E11-9B069CD8C32D}"/>
              </a:ext>
            </a:extLst>
          </p:cNvPr>
          <p:cNvSpPr>
            <a:spLocks noGrp="1"/>
          </p:cNvSpPr>
          <p:nvPr>
            <p:ph type="body" idx="1"/>
          </p:nvPr>
        </p:nvSpPr>
        <p:spPr/>
        <p:txBody>
          <a:bodyPr/>
          <a:lstStyle/>
          <a:p>
            <a:r>
              <a:rPr lang="nl-BE" dirty="0"/>
              <a:t>Internationaal</a:t>
            </a:r>
          </a:p>
          <a:p>
            <a:pPr lvl="1"/>
            <a:r>
              <a:rPr lang="nl-BE" dirty="0"/>
              <a:t>Nederland: </a:t>
            </a:r>
            <a:r>
              <a:rPr lang="en-US" dirty="0">
                <a:hlinkClick r:id="rId2"/>
              </a:rPr>
              <a:t>https://docs.geostandaarden.nl/api/API-Strategie/</a:t>
            </a:r>
            <a:endParaRPr lang="nl-BE" dirty="0"/>
          </a:p>
        </p:txBody>
      </p:sp>
      <p:sp>
        <p:nvSpPr>
          <p:cNvPr id="3" name="Title 2">
            <a:extLst>
              <a:ext uri="{FF2B5EF4-FFF2-40B4-BE49-F238E27FC236}">
                <a16:creationId xmlns:a16="http://schemas.microsoft.com/office/drawing/2014/main" id="{76EE9220-1221-4FC7-B46C-B0D64433008D}"/>
              </a:ext>
            </a:extLst>
          </p:cNvPr>
          <p:cNvSpPr>
            <a:spLocks noGrp="1"/>
          </p:cNvSpPr>
          <p:nvPr>
            <p:ph type="title"/>
          </p:nvPr>
        </p:nvSpPr>
        <p:spPr/>
        <p:txBody>
          <a:bodyPr/>
          <a:lstStyle/>
          <a:p>
            <a:r>
              <a:rPr lang="nl-BE" dirty="0"/>
              <a:t>Verschillende initiatieven</a:t>
            </a:r>
          </a:p>
        </p:txBody>
      </p:sp>
      <p:sp>
        <p:nvSpPr>
          <p:cNvPr id="4" name="Slide Number Placeholder 3">
            <a:extLst>
              <a:ext uri="{FF2B5EF4-FFF2-40B4-BE49-F238E27FC236}">
                <a16:creationId xmlns:a16="http://schemas.microsoft.com/office/drawing/2014/main" id="{7726B0E0-4DB1-45E2-B3E7-02272F9AE8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2102469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7BB7B8F-9B34-4589-B3C9-AFC0A18E24DC}"/>
              </a:ext>
            </a:extLst>
          </p:cNvPr>
          <p:cNvSpPr>
            <a:spLocks noGrp="1"/>
          </p:cNvSpPr>
          <p:nvPr>
            <p:ph type="body" idx="1"/>
          </p:nvPr>
        </p:nvSpPr>
        <p:spPr/>
        <p:txBody>
          <a:bodyPr/>
          <a:lstStyle/>
          <a:p>
            <a:r>
              <a:rPr lang="nl-BE" dirty="0"/>
              <a:t>API </a:t>
            </a:r>
            <a:r>
              <a:rPr lang="nl-BE" dirty="0" err="1"/>
              <a:t>kennishub</a:t>
            </a:r>
            <a:endParaRPr lang="nl-BE" dirty="0"/>
          </a:p>
          <a:p>
            <a:pPr lvl="1"/>
            <a:r>
              <a:rPr lang="nl-BE" dirty="0">
                <a:hlinkClick r:id="rId2"/>
              </a:rPr>
              <a:t>https://github.com/Informatievlaanderen/API-kennishub</a:t>
            </a:r>
            <a:endParaRPr lang="nl-BE" dirty="0"/>
          </a:p>
          <a:p>
            <a:pPr lvl="1"/>
            <a:r>
              <a:rPr lang="nl-BE" dirty="0"/>
              <a:t>Komt ook op data.vlaanderen.be</a:t>
            </a:r>
          </a:p>
          <a:p>
            <a:pPr lvl="1"/>
            <a:endParaRPr lang="nl-BE" dirty="0"/>
          </a:p>
          <a:p>
            <a:r>
              <a:rPr lang="nl-BE" dirty="0"/>
              <a:t>Vraag om alignatie vanuit </a:t>
            </a:r>
            <a:r>
              <a:rPr lang="nl-BE" dirty="0" err="1"/>
              <a:t>gcloud</a:t>
            </a:r>
            <a:r>
              <a:rPr lang="nl-BE" dirty="0"/>
              <a:t> met de andere REST richtlijnen</a:t>
            </a:r>
          </a:p>
          <a:p>
            <a:pPr lvl="1"/>
            <a:r>
              <a:rPr lang="nl-BE" dirty="0"/>
              <a:t>Bv. Notificatie / data synchronisatie (zie vorige sessie)</a:t>
            </a:r>
          </a:p>
          <a:p>
            <a:pPr lvl="1"/>
            <a:endParaRPr lang="nl-BE" dirty="0"/>
          </a:p>
        </p:txBody>
      </p:sp>
      <p:sp>
        <p:nvSpPr>
          <p:cNvPr id="6" name="Title 5">
            <a:extLst>
              <a:ext uri="{FF2B5EF4-FFF2-40B4-BE49-F238E27FC236}">
                <a16:creationId xmlns:a16="http://schemas.microsoft.com/office/drawing/2014/main" id="{268CD576-ABF2-42A9-8BF4-33A885DBCD17}"/>
              </a:ext>
            </a:extLst>
          </p:cNvPr>
          <p:cNvSpPr>
            <a:spLocks noGrp="1"/>
          </p:cNvSpPr>
          <p:nvPr>
            <p:ph type="title"/>
          </p:nvPr>
        </p:nvSpPr>
        <p:spPr/>
        <p:txBody>
          <a:bodyPr/>
          <a:lstStyle/>
          <a:p>
            <a:r>
              <a:rPr lang="nl-BE" dirty="0"/>
              <a:t>Onze API community</a:t>
            </a:r>
          </a:p>
        </p:txBody>
      </p:sp>
    </p:spTree>
    <p:extLst>
      <p:ext uri="{BB962C8B-B14F-4D97-AF65-F5344CB8AC3E}">
        <p14:creationId xmlns:p14="http://schemas.microsoft.com/office/powerpoint/2010/main" val="931230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DCDC6-5BA7-4EE0-91C9-8AF916BC9B0B}"/>
              </a:ext>
            </a:extLst>
          </p:cNvPr>
          <p:cNvSpPr>
            <a:spLocks noGrp="1"/>
          </p:cNvSpPr>
          <p:nvPr>
            <p:ph type="body" idx="1"/>
          </p:nvPr>
        </p:nvSpPr>
        <p:spPr/>
        <p:txBody>
          <a:bodyPr/>
          <a:lstStyle/>
          <a:p>
            <a:r>
              <a:rPr lang="nl-BE" dirty="0"/>
              <a:t>Overleg met WG informatieveiligheid (onder het Stuurorgaan voor ICT en informatie beleid) </a:t>
            </a:r>
          </a:p>
          <a:p>
            <a:pPr lvl="1"/>
            <a:r>
              <a:rPr lang="nl-BE" dirty="0" err="1"/>
              <a:t>Gezamelijke</a:t>
            </a:r>
            <a:r>
              <a:rPr lang="nl-BE" dirty="0"/>
              <a:t> sessies te organiseren rond informatieveiligheid toegepast op </a:t>
            </a:r>
            <a:r>
              <a:rPr lang="nl-BE" dirty="0" err="1"/>
              <a:t>APIs</a:t>
            </a:r>
            <a:endParaRPr lang="nl-BE" dirty="0"/>
          </a:p>
          <a:p>
            <a:endParaRPr lang="nl-BE" dirty="0"/>
          </a:p>
        </p:txBody>
      </p:sp>
      <p:sp>
        <p:nvSpPr>
          <p:cNvPr id="3" name="Title 2">
            <a:extLst>
              <a:ext uri="{FF2B5EF4-FFF2-40B4-BE49-F238E27FC236}">
                <a16:creationId xmlns:a16="http://schemas.microsoft.com/office/drawing/2014/main" id="{EBCBEC39-534A-4081-84E4-955B5111407E}"/>
              </a:ext>
            </a:extLst>
          </p:cNvPr>
          <p:cNvSpPr>
            <a:spLocks noGrp="1"/>
          </p:cNvSpPr>
          <p:nvPr>
            <p:ph type="title"/>
          </p:nvPr>
        </p:nvSpPr>
        <p:spPr/>
        <p:txBody>
          <a:bodyPr/>
          <a:lstStyle/>
          <a:p>
            <a:r>
              <a:rPr lang="nl-BE" dirty="0" err="1"/>
              <a:t>APIs</a:t>
            </a:r>
            <a:r>
              <a:rPr lang="nl-BE" dirty="0"/>
              <a:t> &amp; security</a:t>
            </a:r>
          </a:p>
        </p:txBody>
      </p:sp>
      <p:sp>
        <p:nvSpPr>
          <p:cNvPr id="4" name="Slide Number Placeholder 3">
            <a:extLst>
              <a:ext uri="{FF2B5EF4-FFF2-40B4-BE49-F238E27FC236}">
                <a16:creationId xmlns:a16="http://schemas.microsoft.com/office/drawing/2014/main" id="{B7FC74AE-1BB8-41B6-AA2A-E8A2078E12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Tree>
    <p:extLst>
      <p:ext uri="{BB962C8B-B14F-4D97-AF65-F5344CB8AC3E}">
        <p14:creationId xmlns:p14="http://schemas.microsoft.com/office/powerpoint/2010/main" val="2079509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4582CC-9DBB-45C5-B39B-62F6A2C307F8}"/>
              </a:ext>
            </a:extLst>
          </p:cNvPr>
          <p:cNvSpPr>
            <a:spLocks noGrp="1"/>
          </p:cNvSpPr>
          <p:nvPr>
            <p:ph type="body" idx="1"/>
          </p:nvPr>
        </p:nvSpPr>
        <p:spPr/>
        <p:txBody>
          <a:bodyPr/>
          <a:lstStyle/>
          <a:p>
            <a:r>
              <a:rPr lang="nl-BE" dirty="0"/>
              <a:t>Meet &amp; </a:t>
            </a:r>
            <a:r>
              <a:rPr lang="nl-BE" dirty="0" err="1"/>
              <a:t>greet</a:t>
            </a:r>
            <a:r>
              <a:rPr lang="nl-BE" dirty="0"/>
              <a:t> sessie over API ontwerp</a:t>
            </a:r>
          </a:p>
          <a:p>
            <a:r>
              <a:rPr lang="nl-BE" dirty="0"/>
              <a:t>In het najaar 2020 </a:t>
            </a:r>
            <a:r>
              <a:rPr lang="nl-BE" dirty="0" err="1"/>
              <a:t>interactieintensiteit</a:t>
            </a:r>
            <a:r>
              <a:rPr lang="nl-BE" dirty="0"/>
              <a:t> verhogen</a:t>
            </a:r>
          </a:p>
          <a:p>
            <a:endParaRPr lang="nl-BE" dirty="0"/>
          </a:p>
          <a:p>
            <a:endParaRPr lang="nl-BE" dirty="0"/>
          </a:p>
          <a:p>
            <a:r>
              <a:rPr lang="nl-BE" dirty="0"/>
              <a:t>We staan open voor het begeleiden en uitwerken van richtlijnen rond een bepaald topic</a:t>
            </a:r>
          </a:p>
          <a:p>
            <a:pPr lvl="1"/>
            <a:endParaRPr lang="nl-BE" dirty="0"/>
          </a:p>
        </p:txBody>
      </p:sp>
      <p:sp>
        <p:nvSpPr>
          <p:cNvPr id="2" name="Title 1">
            <a:extLst>
              <a:ext uri="{FF2B5EF4-FFF2-40B4-BE49-F238E27FC236}">
                <a16:creationId xmlns:a16="http://schemas.microsoft.com/office/drawing/2014/main" id="{72DF2BDE-D443-465B-8A41-295873DE5904}"/>
              </a:ext>
            </a:extLst>
          </p:cNvPr>
          <p:cNvSpPr>
            <a:spLocks noGrp="1"/>
          </p:cNvSpPr>
          <p:nvPr>
            <p:ph type="title"/>
          </p:nvPr>
        </p:nvSpPr>
        <p:spPr/>
        <p:txBody>
          <a:bodyPr/>
          <a:lstStyle/>
          <a:p>
            <a:r>
              <a:rPr lang="nl-BE" dirty="0" err="1"/>
              <a:t>Trefdag</a:t>
            </a:r>
            <a:r>
              <a:rPr lang="nl-BE" dirty="0"/>
              <a:t> 2020</a:t>
            </a:r>
          </a:p>
        </p:txBody>
      </p:sp>
    </p:spTree>
    <p:extLst>
      <p:ext uri="{BB962C8B-B14F-4D97-AF65-F5344CB8AC3E}">
        <p14:creationId xmlns:p14="http://schemas.microsoft.com/office/powerpoint/2010/main" val="283402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A04D4E-30D5-497B-8B67-BACCF6809063}"/>
              </a:ext>
            </a:extLst>
          </p:cNvPr>
          <p:cNvSpPr>
            <a:spLocks noGrp="1"/>
          </p:cNvSpPr>
          <p:nvPr>
            <p:ph type="body" idx="1"/>
          </p:nvPr>
        </p:nvSpPr>
        <p:spPr>
          <a:xfrm>
            <a:off x="736480" y="1607680"/>
            <a:ext cx="7423031" cy="1221074"/>
          </a:xfrm>
        </p:spPr>
        <p:txBody>
          <a:bodyPr/>
          <a:lstStyle/>
          <a:p>
            <a:pPr>
              <a:buChar char="•"/>
            </a:pPr>
            <a:r>
              <a:rPr lang="en-US"/>
              <a:t>Veel gelijklopende onderwerpen</a:t>
            </a:r>
            <a:endParaRPr lang="en-US" b="1"/>
          </a:p>
          <a:p>
            <a:pPr>
              <a:buFont typeface="Arial"/>
              <a:buChar char="•"/>
            </a:pPr>
            <a:r>
              <a:rPr lang="en-US"/>
              <a:t>Soms gelijklopende afspraken, soms verschillend</a:t>
            </a:r>
          </a:p>
          <a:p>
            <a:pPr lvl="1">
              <a:buChar char="•"/>
            </a:pPr>
            <a:endParaRPr lang="en-US"/>
          </a:p>
          <a:p>
            <a:pPr lvl="1">
              <a:buChar char="•"/>
            </a:pPr>
            <a:endParaRPr lang="en-US"/>
          </a:p>
          <a:p>
            <a:pPr lvl="1">
              <a:buChar char="•"/>
            </a:pPr>
            <a:endParaRPr lang="en-US"/>
          </a:p>
        </p:txBody>
      </p:sp>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Overzicht</a:t>
            </a:r>
            <a:r>
              <a:rPr lang="en-US" sz="8000" b="1">
                <a:solidFill>
                  <a:srgbClr val="FFE615"/>
                </a:solidFill>
                <a:latin typeface="FlandersArtSans-Regular"/>
              </a:rPr>
              <a:t>.</a:t>
            </a:r>
            <a:endParaRPr lang="en-US" sz="8000">
              <a:latin typeface="FlandersArtSans-Regular"/>
            </a:endParaRPr>
          </a:p>
        </p:txBody>
      </p:sp>
      <p:pic>
        <p:nvPicPr>
          <p:cNvPr id="13" name="Picture 13">
            <a:extLst>
              <a:ext uri="{FF2B5EF4-FFF2-40B4-BE49-F238E27FC236}">
                <a16:creationId xmlns:a16="http://schemas.microsoft.com/office/drawing/2014/main" id="{2452B3C0-956A-4B52-A0D0-3D6CA0817CA8}"/>
              </a:ext>
            </a:extLst>
          </p:cNvPr>
          <p:cNvPicPr>
            <a:picLocks noChangeAspect="1"/>
          </p:cNvPicPr>
          <p:nvPr/>
        </p:nvPicPr>
        <p:blipFill>
          <a:blip r:embed="rId2"/>
          <a:stretch>
            <a:fillRect/>
          </a:stretch>
        </p:blipFill>
        <p:spPr>
          <a:xfrm>
            <a:off x="6781119" y="249237"/>
            <a:ext cx="1895475" cy="1724025"/>
          </a:xfrm>
          <a:prstGeom prst="rect">
            <a:avLst/>
          </a:prstGeom>
        </p:spPr>
      </p:pic>
    </p:spTree>
    <p:extLst>
      <p:ext uri="{BB962C8B-B14F-4D97-AF65-F5344CB8AC3E}">
        <p14:creationId xmlns:p14="http://schemas.microsoft.com/office/powerpoint/2010/main" val="449417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Basisprincipes RESTful API's</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5C5596E9-0986-45F1-959B-13CB12B703A5}"/>
              </a:ext>
            </a:extLst>
          </p:cNvPr>
          <p:cNvSpPr>
            <a:spLocks noGrp="1"/>
          </p:cNvSpPr>
          <p:nvPr>
            <p:ph type="body" idx="1"/>
          </p:nvPr>
        </p:nvSpPr>
        <p:spPr/>
        <p:txBody>
          <a:bodyPr/>
          <a:lstStyle/>
          <a:p>
            <a:endParaRPr lang="en-US"/>
          </a:p>
        </p:txBody>
      </p:sp>
      <p:pic>
        <p:nvPicPr>
          <p:cNvPr id="6" name="Picture 7">
            <a:extLst>
              <a:ext uri="{FF2B5EF4-FFF2-40B4-BE49-F238E27FC236}">
                <a16:creationId xmlns:a16="http://schemas.microsoft.com/office/drawing/2014/main" id="{47004943-C90A-4DE6-9312-01A2F3B502F3}"/>
              </a:ext>
            </a:extLst>
          </p:cNvPr>
          <p:cNvPicPr>
            <a:picLocks noChangeAspect="1"/>
          </p:cNvPicPr>
          <p:nvPr/>
        </p:nvPicPr>
        <p:blipFill>
          <a:blip r:embed="rId2"/>
          <a:stretch>
            <a:fillRect/>
          </a:stretch>
        </p:blipFill>
        <p:spPr>
          <a:xfrm>
            <a:off x="623259" y="926822"/>
            <a:ext cx="7638690" cy="4120148"/>
          </a:xfrm>
          <a:prstGeom prst="rect">
            <a:avLst/>
          </a:prstGeom>
        </p:spPr>
      </p:pic>
    </p:spTree>
    <p:extLst>
      <p:ext uri="{BB962C8B-B14F-4D97-AF65-F5344CB8AC3E}">
        <p14:creationId xmlns:p14="http://schemas.microsoft.com/office/powerpoint/2010/main" val="57591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8</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Vormrichtlijnen URL</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241870F0-F1A7-4CBE-88E5-1BB1A90256ED}"/>
              </a:ext>
            </a:extLst>
          </p:cNvPr>
          <p:cNvSpPr>
            <a:spLocks noGrp="1"/>
          </p:cNvSpPr>
          <p:nvPr>
            <p:ph type="body" idx="1"/>
          </p:nvPr>
        </p:nvSpPr>
        <p:spPr/>
        <p:txBody>
          <a:bodyPr/>
          <a:lstStyle/>
          <a:p>
            <a:endParaRPr lang="en-US"/>
          </a:p>
        </p:txBody>
      </p:sp>
      <p:pic>
        <p:nvPicPr>
          <p:cNvPr id="6" name="Picture 7">
            <a:extLst>
              <a:ext uri="{FF2B5EF4-FFF2-40B4-BE49-F238E27FC236}">
                <a16:creationId xmlns:a16="http://schemas.microsoft.com/office/drawing/2014/main" id="{BFA09264-AF02-42ED-9F3D-D2B2C5777C2D}"/>
              </a:ext>
            </a:extLst>
          </p:cNvPr>
          <p:cNvPicPr>
            <a:picLocks noChangeAspect="1"/>
          </p:cNvPicPr>
          <p:nvPr/>
        </p:nvPicPr>
        <p:blipFill>
          <a:blip r:embed="rId2"/>
          <a:stretch>
            <a:fillRect/>
          </a:stretch>
        </p:blipFill>
        <p:spPr>
          <a:xfrm>
            <a:off x="580126" y="1049433"/>
            <a:ext cx="7951398" cy="3971972"/>
          </a:xfrm>
          <a:prstGeom prst="rect">
            <a:avLst/>
          </a:prstGeom>
        </p:spPr>
      </p:pic>
    </p:spTree>
    <p:extLst>
      <p:ext uri="{BB962C8B-B14F-4D97-AF65-F5344CB8AC3E}">
        <p14:creationId xmlns:p14="http://schemas.microsoft.com/office/powerpoint/2010/main" val="3209801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9</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Vormrichtlijnen</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BC476434-0F63-4128-957B-08F227B271C6}"/>
              </a:ext>
            </a:extLst>
          </p:cNvPr>
          <p:cNvSpPr>
            <a:spLocks noGrp="1"/>
          </p:cNvSpPr>
          <p:nvPr>
            <p:ph type="body" idx="1"/>
          </p:nvPr>
        </p:nvSpPr>
        <p:spPr/>
        <p:txBody>
          <a:bodyPr/>
          <a:lstStyle/>
          <a:p>
            <a:endParaRPr lang="en-US"/>
          </a:p>
        </p:txBody>
      </p:sp>
      <p:graphicFrame>
        <p:nvGraphicFramePr>
          <p:cNvPr id="10" name="Table 9">
            <a:extLst>
              <a:ext uri="{FF2B5EF4-FFF2-40B4-BE49-F238E27FC236}">
                <a16:creationId xmlns:a16="http://schemas.microsoft.com/office/drawing/2014/main" id="{9FCBB25B-D32B-4742-83BA-63EBBA9E250E}"/>
              </a:ext>
            </a:extLst>
          </p:cNvPr>
          <p:cNvGraphicFramePr>
            <a:graphicFrameLocks noGrp="1"/>
          </p:cNvGraphicFramePr>
          <p:nvPr>
            <p:extLst>
              <p:ext uri="{D42A27DB-BD31-4B8C-83A1-F6EECF244321}">
                <p14:modId xmlns:p14="http://schemas.microsoft.com/office/powerpoint/2010/main" val="3270464173"/>
              </p:ext>
            </p:extLst>
          </p:nvPr>
        </p:nvGraphicFramePr>
        <p:xfrm>
          <a:off x="538550" y="1353118"/>
          <a:ext cx="8379936" cy="2893628"/>
        </p:xfrm>
        <a:graphic>
          <a:graphicData uri="http://schemas.openxmlformats.org/drawingml/2006/table">
            <a:tbl>
              <a:tblPr firstRow="1" bandRow="1">
                <a:tableStyleId>{69C7853C-536D-4A76-A0AE-DD22124D55A5}</a:tableStyleId>
              </a:tblPr>
              <a:tblGrid>
                <a:gridCol w="2094984">
                  <a:extLst>
                    <a:ext uri="{9D8B030D-6E8A-4147-A177-3AD203B41FA5}">
                      <a16:colId xmlns:a16="http://schemas.microsoft.com/office/drawing/2014/main" val="4066893980"/>
                    </a:ext>
                  </a:extLst>
                </a:gridCol>
                <a:gridCol w="2094984">
                  <a:extLst>
                    <a:ext uri="{9D8B030D-6E8A-4147-A177-3AD203B41FA5}">
                      <a16:colId xmlns:a16="http://schemas.microsoft.com/office/drawing/2014/main" val="2646080745"/>
                    </a:ext>
                  </a:extLst>
                </a:gridCol>
                <a:gridCol w="2094984">
                  <a:extLst>
                    <a:ext uri="{9D8B030D-6E8A-4147-A177-3AD203B41FA5}">
                      <a16:colId xmlns:a16="http://schemas.microsoft.com/office/drawing/2014/main" val="1230365940"/>
                    </a:ext>
                  </a:extLst>
                </a:gridCol>
                <a:gridCol w="2094984">
                  <a:extLst>
                    <a:ext uri="{9D8B030D-6E8A-4147-A177-3AD203B41FA5}">
                      <a16:colId xmlns:a16="http://schemas.microsoft.com/office/drawing/2014/main" val="248027306"/>
                    </a:ext>
                  </a:extLst>
                </a:gridCol>
              </a:tblGrid>
              <a:tr h="429364">
                <a:tc>
                  <a:txBody>
                    <a:bodyPr/>
                    <a:lstStyle/>
                    <a:p>
                      <a:pPr marL="0" algn="l" rtl="0" eaLnBrk="1" latinLnBrk="0" hangingPunct="1">
                        <a:spcBef>
                          <a:spcPts val="0"/>
                        </a:spcBef>
                        <a:spcAft>
                          <a:spcPts val="0"/>
                        </a:spcAft>
                      </a:pPr>
                      <a:r>
                        <a:rPr lang="nl-BE" sz="1800" kern="1200">
                          <a:effectLst/>
                        </a:rPr>
                        <a:t>Topic</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IV</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Gcloud</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Digipolis Antwerpen</a:t>
                      </a:r>
                      <a:endParaRPr lang="nl-BE">
                        <a:effectLst/>
                      </a:endParaRPr>
                    </a:p>
                  </a:txBody>
                  <a:tcPr marL="0" marR="0" marT="0" marB="0" anchor="ctr"/>
                </a:tc>
                <a:extLst>
                  <a:ext uri="{0D108BD9-81ED-4DB2-BD59-A6C34878D82A}">
                    <a16:rowId xmlns:a16="http://schemas.microsoft.com/office/drawing/2014/main" val="1457790483"/>
                  </a:ext>
                </a:extLst>
              </a:tr>
              <a:tr h="429364">
                <a:tc>
                  <a:txBody>
                    <a:bodyPr/>
                    <a:lstStyle/>
                    <a:p>
                      <a:pPr marL="0" algn="l" rtl="0" eaLnBrk="1" latinLnBrk="0" hangingPunct="1">
                        <a:spcBef>
                          <a:spcPts val="0"/>
                        </a:spcBef>
                        <a:spcAft>
                          <a:spcPts val="0"/>
                        </a:spcAft>
                      </a:pPr>
                      <a:r>
                        <a:rPr lang="nl-BE" sz="1800" kern="1200">
                          <a:effectLst/>
                        </a:rPr>
                        <a:t>Protocol</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HTTPS</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HTTPS</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HTTPS</a:t>
                      </a:r>
                      <a:endParaRPr lang="nl-BE">
                        <a:effectLst/>
                      </a:endParaRPr>
                    </a:p>
                  </a:txBody>
                  <a:tcPr marL="0" marR="0" marT="0" marB="0" anchor="ctr"/>
                </a:tc>
                <a:extLst>
                  <a:ext uri="{0D108BD9-81ED-4DB2-BD59-A6C34878D82A}">
                    <a16:rowId xmlns:a16="http://schemas.microsoft.com/office/drawing/2014/main" val="3884664169"/>
                  </a:ext>
                </a:extLst>
              </a:tr>
              <a:tr h="561477">
                <a:tc>
                  <a:txBody>
                    <a:bodyPr/>
                    <a:lstStyle/>
                    <a:p>
                      <a:pPr marL="0" algn="l" rtl="0" eaLnBrk="1" latinLnBrk="0" hangingPunct="1">
                        <a:spcBef>
                          <a:spcPts val="0"/>
                        </a:spcBef>
                        <a:spcAft>
                          <a:spcPts val="0"/>
                        </a:spcAft>
                      </a:pPr>
                      <a:r>
                        <a:rPr lang="nl-BE" sz="1800" kern="1200">
                          <a:effectLst/>
                        </a:rPr>
                        <a:t>Hostname</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Organisatie afspraken</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Organisatie afspraken</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Organisatie afspraken</a:t>
                      </a:r>
                      <a:endParaRPr lang="nl-BE">
                        <a:effectLst/>
                      </a:endParaRPr>
                    </a:p>
                  </a:txBody>
                  <a:tcPr marL="0" marR="0" marT="0" marB="0" anchor="ctr"/>
                </a:tc>
                <a:extLst>
                  <a:ext uri="{0D108BD9-81ED-4DB2-BD59-A6C34878D82A}">
                    <a16:rowId xmlns:a16="http://schemas.microsoft.com/office/drawing/2014/main" val="1766566598"/>
                  </a:ext>
                </a:extLst>
              </a:tr>
              <a:tr h="644045">
                <a:tc>
                  <a:txBody>
                    <a:bodyPr/>
                    <a:lstStyle/>
                    <a:p>
                      <a:pPr marL="0" algn="l" rtl="0" eaLnBrk="1" latinLnBrk="0" hangingPunct="1">
                        <a:spcBef>
                          <a:spcPts val="0"/>
                        </a:spcBef>
                        <a:spcAft>
                          <a:spcPts val="0"/>
                        </a:spcAft>
                      </a:pPr>
                      <a:r>
                        <a:rPr lang="nl-BE" sz="1800" kern="1200">
                          <a:effectLst/>
                        </a:rPr>
                        <a:t>Path – indicatie API accesspoint</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Gereserveerd woord api</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Suggestie REST</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Geen </a:t>
                      </a:r>
                      <a:endParaRPr lang="nl-BE">
                        <a:effectLst/>
                      </a:endParaRPr>
                    </a:p>
                  </a:txBody>
                  <a:tcPr marL="0" marR="0" marT="0" marB="0" anchor="ctr"/>
                </a:tc>
                <a:extLst>
                  <a:ext uri="{0D108BD9-81ED-4DB2-BD59-A6C34878D82A}">
                    <a16:rowId xmlns:a16="http://schemas.microsoft.com/office/drawing/2014/main" val="818135773"/>
                  </a:ext>
                </a:extLst>
              </a:tr>
              <a:tr h="710102">
                <a:tc>
                  <a:txBody>
                    <a:bodyPr/>
                    <a:lstStyle/>
                    <a:p>
                      <a:pPr marL="0" algn="l" rtl="0" eaLnBrk="1" latinLnBrk="0" hangingPunct="1">
                        <a:spcBef>
                          <a:spcPts val="0"/>
                        </a:spcBef>
                        <a:spcAft>
                          <a:spcPts val="0"/>
                        </a:spcAft>
                      </a:pPr>
                      <a:r>
                        <a:rPr lang="nl-BE" sz="1800" kern="1200">
                          <a:effectLst/>
                        </a:rPr>
                        <a:t>Ondersteuning meerdere api’s</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1 api versie per hostname (*)</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Meerdere versies door apiName</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Meerdere versie door namespace</a:t>
                      </a:r>
                      <a:endParaRPr lang="nl-BE">
                        <a:effectLst/>
                      </a:endParaRPr>
                    </a:p>
                  </a:txBody>
                  <a:tcPr marL="0" marR="0" marT="0" marB="0" anchor="ctr"/>
                </a:tc>
                <a:extLst>
                  <a:ext uri="{0D108BD9-81ED-4DB2-BD59-A6C34878D82A}">
                    <a16:rowId xmlns:a16="http://schemas.microsoft.com/office/drawing/2014/main" val="3500070552"/>
                  </a:ext>
                </a:extLst>
              </a:tr>
            </a:tbl>
          </a:graphicData>
        </a:graphic>
      </p:graphicFrame>
      <p:pic>
        <p:nvPicPr>
          <p:cNvPr id="11" name="Picture 11">
            <a:extLst>
              <a:ext uri="{FF2B5EF4-FFF2-40B4-BE49-F238E27FC236}">
                <a16:creationId xmlns:a16="http://schemas.microsoft.com/office/drawing/2014/main" id="{F80DAC30-B459-49A5-9121-4E95988B4B2C}"/>
              </a:ext>
            </a:extLst>
          </p:cNvPr>
          <p:cNvPicPr>
            <a:picLocks noChangeAspect="1"/>
          </p:cNvPicPr>
          <p:nvPr/>
        </p:nvPicPr>
        <p:blipFill>
          <a:blip r:embed="rId2"/>
          <a:stretch>
            <a:fillRect/>
          </a:stretch>
        </p:blipFill>
        <p:spPr>
          <a:xfrm>
            <a:off x="4648200" y="536575"/>
            <a:ext cx="2133600" cy="276225"/>
          </a:xfrm>
          <a:prstGeom prst="rect">
            <a:avLst/>
          </a:prstGeom>
        </p:spPr>
      </p:pic>
      <p:pic>
        <p:nvPicPr>
          <p:cNvPr id="13" name="Picture 13">
            <a:extLst>
              <a:ext uri="{FF2B5EF4-FFF2-40B4-BE49-F238E27FC236}">
                <a16:creationId xmlns:a16="http://schemas.microsoft.com/office/drawing/2014/main" id="{ECEA8497-F202-45B1-B462-E978F504DD0F}"/>
              </a:ext>
            </a:extLst>
          </p:cNvPr>
          <p:cNvPicPr>
            <a:picLocks noChangeAspect="1"/>
          </p:cNvPicPr>
          <p:nvPr/>
        </p:nvPicPr>
        <p:blipFill>
          <a:blip r:embed="rId3"/>
          <a:stretch>
            <a:fillRect/>
          </a:stretch>
        </p:blipFill>
        <p:spPr>
          <a:xfrm>
            <a:off x="485775" y="4616468"/>
            <a:ext cx="7886700" cy="371439"/>
          </a:xfrm>
          <a:prstGeom prst="rect">
            <a:avLst/>
          </a:prstGeom>
        </p:spPr>
      </p:pic>
    </p:spTree>
    <p:extLst>
      <p:ext uri="{BB962C8B-B14F-4D97-AF65-F5344CB8AC3E}">
        <p14:creationId xmlns:p14="http://schemas.microsoft.com/office/powerpoint/2010/main" val="2790210394"/>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angepast ontwerp">
  <a:themeElements>
    <a:clrScheme name="Vlaamse overheid presentatie">
      <a:dk1>
        <a:srgbClr val="373636"/>
      </a:dk1>
      <a:lt1>
        <a:sysClr val="window" lastClr="FFFFFF"/>
      </a:lt1>
      <a:dk2>
        <a:srgbClr val="6B6B6B"/>
      </a:dk2>
      <a:lt2>
        <a:srgbClr val="F6F5F3"/>
      </a:lt2>
      <a:accent1>
        <a:srgbClr val="FFEB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_verbeeldingwerkt_basic" id="{41909F28-2DC5-462A-8911-DF133BE08E12}" vid="{59EBEE2F-449F-45B7-949D-B98288F255A2}"/>
    </a:ext>
  </a:extLst>
</a:theme>
</file>

<file path=ppt/theme/theme3.xml><?xml version="1.0" encoding="utf-8"?>
<a:theme xmlns:a="http://schemas.openxmlformats.org/drawingml/2006/main"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13" ma:contentTypeDescription="Create a new document." ma:contentTypeScope="" ma:versionID="5b6a7d29ef24a1719c09a37ee85abc93">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17cf4d18dd5aa99747e127e6623c0d64"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omment xmlns="d8af5a5f-e2e6-468c-9f28-f81d99523fed" xsi:nil="true"/>
    <SharedWithUsers xmlns="abd5de4e-6ecd-4522-a9f4-1c24c7648312">
      <UserInfo>
        <DisplayName>Van Lancker Dwight</DisplayName>
        <AccountId>2380</AccountId>
        <AccountType/>
      </UserInfo>
      <UserInfo>
        <DisplayName>Van Nuffelen Bert</DisplayName>
        <AccountId>804</AccountId>
        <AccountType/>
      </UserInfo>
    </SharedWithUsers>
  </documentManagement>
</p:properties>
</file>

<file path=customXml/itemProps1.xml><?xml version="1.0" encoding="utf-8"?>
<ds:datastoreItem xmlns:ds="http://schemas.openxmlformats.org/officeDocument/2006/customXml" ds:itemID="{5E77E2D1-C5F5-45CF-9BB3-E4DE1972D74A}">
  <ds:schemaRefs>
    <ds:schemaRef ds:uri="http://schemas.microsoft.com/sharepoint/v3/contenttype/forms"/>
  </ds:schemaRefs>
</ds:datastoreItem>
</file>

<file path=customXml/itemProps2.xml><?xml version="1.0" encoding="utf-8"?>
<ds:datastoreItem xmlns:ds="http://schemas.openxmlformats.org/officeDocument/2006/customXml" ds:itemID="{C268D06F-6069-421E-9977-53AAD18FBDF9}">
  <ds:schemaRefs>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B05D2F2-989D-470B-98A5-E5E4BF5A1A2D}">
  <ds:schemaRefs>
    <ds:schemaRef ds:uri="abd5de4e-6ecd-4522-a9f4-1c24c7648312"/>
    <ds:schemaRef ds:uri="d8af5a5f-e2e6-468c-9f28-f81d99523fed"/>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2590</Words>
  <Application>Microsoft Office PowerPoint</Application>
  <PresentationFormat>On-screen Show (16:9)</PresentationFormat>
  <Paragraphs>549</Paragraphs>
  <Slides>52</Slides>
  <Notes>18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52</vt:i4>
      </vt:variant>
    </vt:vector>
  </HeadingPairs>
  <TitlesOfParts>
    <vt:vector size="64" baseType="lpstr">
      <vt:lpstr>Calibri</vt:lpstr>
      <vt:lpstr>Wingdings</vt:lpstr>
      <vt:lpstr>Proxima Nova</vt:lpstr>
      <vt:lpstr>FlandersArtSans-Regular</vt:lpstr>
      <vt:lpstr>Arial</vt:lpstr>
      <vt:lpstr>Noto Sans Symbols</vt:lpstr>
      <vt:lpstr>FlandersArtSans-Medium</vt:lpstr>
      <vt:lpstr>Flanders Art Serif</vt:lpstr>
      <vt:lpstr>FlandersArtSans-Bold</vt:lpstr>
      <vt:lpstr>4_Presentatie_verbeelding werkt - kopie</vt:lpstr>
      <vt:lpstr>Aangepast ontwerp</vt:lpstr>
      <vt:lpstr>Office Theme</vt:lpstr>
      <vt:lpstr>API guidelines</vt:lpstr>
      <vt:lpstr>Agenda.</vt:lpstr>
      <vt:lpstr>PowerPoint Presentation</vt:lpstr>
      <vt:lpstr>PowerPoint Presentation</vt:lpstr>
      <vt:lpstr>Verschillende initiatieven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Zelf bijdragen</vt:lpstr>
      <vt:lpstr>Onze API community</vt:lpstr>
      <vt:lpstr>APIs &amp; security</vt:lpstr>
      <vt:lpstr>Trefdag 2020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werkgroep: Besluitvorming</dc:title>
  <dc:creator>Eveline Vlassenroot</dc:creator>
  <cp:lastModifiedBy>Bert Van Nuffelen</cp:lastModifiedBy>
  <cp:revision>10</cp:revision>
  <dcterms:modified xsi:type="dcterms:W3CDTF">2020-06-09T07:42:57Z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Order">
    <vt:r8>249900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